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65" r:id="rId4"/>
    <p:sldId id="258" r:id="rId5"/>
    <p:sldId id="260" r:id="rId6"/>
    <p:sldId id="261" r:id="rId7"/>
    <p:sldId id="262" r:id="rId8"/>
    <p:sldId id="270" r:id="rId9"/>
    <p:sldId id="273" r:id="rId10"/>
    <p:sldId id="263" r:id="rId11"/>
    <p:sldId id="267" r:id="rId12"/>
    <p:sldId id="268" r:id="rId13"/>
    <p:sldId id="277" r:id="rId14"/>
    <p:sldId id="278" r:id="rId15"/>
    <p:sldId id="279" r:id="rId16"/>
    <p:sldId id="271" r:id="rId17"/>
    <p:sldId id="275" r:id="rId18"/>
    <p:sldId id="276" r:id="rId19"/>
    <p:sldId id="272" r:id="rId2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FAE2-D05A-4373-96AC-CB10708617B0}" type="datetimeFigureOut">
              <a:rPr lang="es-MX" smtClean="0"/>
              <a:t>09/04/2018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6383-8421-46F8-BF34-F76DD07EA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9468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FAE2-D05A-4373-96AC-CB10708617B0}" type="datetimeFigureOut">
              <a:rPr lang="es-MX" smtClean="0"/>
              <a:t>09/04/2018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6383-8421-46F8-BF34-F76DD07EA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3775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FAE2-D05A-4373-96AC-CB10708617B0}" type="datetimeFigureOut">
              <a:rPr lang="es-MX" smtClean="0"/>
              <a:t>09/04/2018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6383-8421-46F8-BF34-F76DD07EA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2699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FAE2-D05A-4373-96AC-CB10708617B0}" type="datetimeFigureOut">
              <a:rPr lang="es-MX" smtClean="0"/>
              <a:t>09/04/2018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6383-8421-46F8-BF34-F76DD07EAC16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0887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FAE2-D05A-4373-96AC-CB10708617B0}" type="datetimeFigureOut">
              <a:rPr lang="es-MX" smtClean="0"/>
              <a:t>09/04/2018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6383-8421-46F8-BF34-F76DD07EA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3187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FAE2-D05A-4373-96AC-CB10708617B0}" type="datetimeFigureOut">
              <a:rPr lang="es-MX" smtClean="0"/>
              <a:t>09/04/2018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6383-8421-46F8-BF34-F76DD07EA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4972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FAE2-D05A-4373-96AC-CB10708617B0}" type="datetimeFigureOut">
              <a:rPr lang="es-MX" smtClean="0"/>
              <a:t>09/04/2018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6383-8421-46F8-BF34-F76DD07EA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9553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FAE2-D05A-4373-96AC-CB10708617B0}" type="datetimeFigureOut">
              <a:rPr lang="es-MX" smtClean="0"/>
              <a:t>09/04/2018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6383-8421-46F8-BF34-F76DD07EA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6406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FAE2-D05A-4373-96AC-CB10708617B0}" type="datetimeFigureOut">
              <a:rPr lang="es-MX" smtClean="0"/>
              <a:t>09/04/2018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6383-8421-46F8-BF34-F76DD07EA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385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FAE2-D05A-4373-96AC-CB10708617B0}" type="datetimeFigureOut">
              <a:rPr lang="es-MX" smtClean="0"/>
              <a:t>09/04/2018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6383-8421-46F8-BF34-F76DD07EA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627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FAE2-D05A-4373-96AC-CB10708617B0}" type="datetimeFigureOut">
              <a:rPr lang="es-MX" smtClean="0"/>
              <a:t>09/04/2018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6383-8421-46F8-BF34-F76DD07EA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296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FAE2-D05A-4373-96AC-CB10708617B0}" type="datetimeFigureOut">
              <a:rPr lang="es-MX" smtClean="0"/>
              <a:t>09/04/2018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6383-8421-46F8-BF34-F76DD07EA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61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FAE2-D05A-4373-96AC-CB10708617B0}" type="datetimeFigureOut">
              <a:rPr lang="es-MX" smtClean="0"/>
              <a:t>09/04/2018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6383-8421-46F8-BF34-F76DD07EA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003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FAE2-D05A-4373-96AC-CB10708617B0}" type="datetimeFigureOut">
              <a:rPr lang="es-MX" smtClean="0"/>
              <a:t>09/04/2018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6383-8421-46F8-BF34-F76DD07EA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536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FAE2-D05A-4373-96AC-CB10708617B0}" type="datetimeFigureOut">
              <a:rPr lang="es-MX" smtClean="0"/>
              <a:t>09/04/2018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6383-8421-46F8-BF34-F76DD07EA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2044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FAE2-D05A-4373-96AC-CB10708617B0}" type="datetimeFigureOut">
              <a:rPr lang="es-MX" smtClean="0"/>
              <a:t>09/04/2018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6383-8421-46F8-BF34-F76DD07EA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872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FAE2-D05A-4373-96AC-CB10708617B0}" type="datetimeFigureOut">
              <a:rPr lang="es-MX" smtClean="0"/>
              <a:t>09/04/2018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6383-8421-46F8-BF34-F76DD07EA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776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1D3FAE2-D05A-4373-96AC-CB10708617B0}" type="datetimeFigureOut">
              <a:rPr lang="es-MX" smtClean="0"/>
              <a:t>09/04/2018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96383-8421-46F8-BF34-F76DD07EA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6877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ontralorsocialpaice@cultura.gob.mx" TargetMode="External"/><Relationship Id="rId2" Type="http://schemas.openxmlformats.org/officeDocument/2006/relationships/hyperlink" Target="mailto:paice@cultura.gob.m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94944" y="890016"/>
            <a:ext cx="10546081" cy="2462784"/>
          </a:xfrm>
        </p:spPr>
        <p:txBody>
          <a:bodyPr>
            <a:normAutofit/>
          </a:bodyPr>
          <a:lstStyle/>
          <a:p>
            <a:r>
              <a:rPr lang="es-MX" sz="6600" dirty="0" smtClean="0">
                <a:latin typeface="Adobe Caslon Pro" panose="0205050205050A020403" pitchFamily="18" charset="0"/>
              </a:rPr>
              <a:t>¿Qué es una contraloría social? </a:t>
            </a:r>
            <a:endParaRPr lang="es-MX" sz="6600" dirty="0">
              <a:latin typeface="Adobe Caslon Pro" panose="0205050205050A020403" pitchFamily="18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154954" y="3974592"/>
            <a:ext cx="10561557" cy="1853184"/>
          </a:xfrm>
        </p:spPr>
        <p:txBody>
          <a:bodyPr>
            <a:noAutofit/>
          </a:bodyPr>
          <a:lstStyle/>
          <a:p>
            <a:pPr algn="ctr"/>
            <a:r>
              <a:rPr lang="es-MX" sz="3200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Taller de capacitación a </a:t>
            </a:r>
            <a:r>
              <a:rPr lang="es-MX" sz="3200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ENLACES DE CONTRALORÍA SOCIAL </a:t>
            </a:r>
            <a:r>
              <a:rPr lang="es-MX" sz="3200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Y Contralores Sociales del PAICE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248" y="468249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41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904" y="609600"/>
            <a:ext cx="10525341" cy="5638799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MX" sz="2400" b="1" dirty="0" smtClean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  <a:t>ALCANCES: </a:t>
            </a:r>
            <a:r>
              <a:rPr lang="es-MX" sz="2400" b="1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(no pueden)</a:t>
            </a:r>
          </a:p>
          <a:p>
            <a:pPr marL="0" indent="0">
              <a:spcBef>
                <a:spcPts val="0"/>
              </a:spcBef>
              <a:buNone/>
            </a:pPr>
            <a:endParaRPr lang="es-MX" sz="2800" b="1" dirty="0" smtClean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s-MX" sz="3200" b="1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Cambiar</a:t>
            </a: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las especificaciones de las obras de infraestructura cultural</a:t>
            </a: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s-MX" sz="3200" dirty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s-MX" sz="3200" b="1" dirty="0">
                <a:latin typeface="Adobe Caslon Pro" panose="0205050205050A020403" pitchFamily="18" charset="0"/>
                <a:cs typeface="Times New Roman" panose="02020603050405020304" pitchFamily="18" charset="0"/>
              </a:rPr>
              <a:t>Dar</a:t>
            </a: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 </a:t>
            </a:r>
            <a:r>
              <a:rPr lang="es-MX" sz="3200" b="1" dirty="0">
                <a:latin typeface="Adobe Caslon Pro" panose="0205050205050A020403" pitchFamily="18" charset="0"/>
                <a:cs typeface="Times New Roman" panose="02020603050405020304" pitchFamily="18" charset="0"/>
              </a:rPr>
              <a:t>instrucciones</a:t>
            </a: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 a los contratistas y/o trabajadores de las </a:t>
            </a: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obras.</a:t>
            </a:r>
          </a:p>
          <a:p>
            <a:pPr>
              <a:spcBef>
                <a:spcPts val="0"/>
              </a:spcBef>
            </a:pPr>
            <a:endParaRPr lang="es-MX" sz="3200" dirty="0" smtClean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Solicitar </a:t>
            </a: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que las obras de infraestructura </a:t>
            </a:r>
            <a:r>
              <a:rPr lang="es-MX" sz="3200" b="1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beneficien</a:t>
            </a: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a alguien no contemplado originalmente en el proyecto</a:t>
            </a: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</a:pPr>
            <a:endParaRPr lang="es-MX" sz="3200" dirty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Impedir o suspender la </a:t>
            </a:r>
            <a:r>
              <a:rPr lang="es-MX" sz="3200" b="1" dirty="0">
                <a:latin typeface="Adobe Caslon Pro" panose="0205050205050A020403" pitchFamily="18" charset="0"/>
                <a:cs typeface="Times New Roman" panose="02020603050405020304" pitchFamily="18" charset="0"/>
              </a:rPr>
              <a:t>ejecución</a:t>
            </a: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 de las </a:t>
            </a: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obras.</a:t>
            </a:r>
          </a:p>
          <a:p>
            <a:pPr marL="0" indent="0">
              <a:spcBef>
                <a:spcPts val="0"/>
              </a:spcBef>
              <a:buNone/>
            </a:pPr>
            <a:endParaRPr lang="es-MX" sz="3200" dirty="0" smtClean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Promover </a:t>
            </a:r>
            <a:r>
              <a:rPr lang="es-MX" sz="3200" b="1" dirty="0">
                <a:latin typeface="Adobe Caslon Pro" panose="0205050205050A020403" pitchFamily="18" charset="0"/>
                <a:cs typeface="Times New Roman" panose="02020603050405020304" pitchFamily="18" charset="0"/>
              </a:rPr>
              <a:t>acciones proselitistas </a:t>
            </a: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en favor de partidos </a:t>
            </a: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políticos</a:t>
            </a:r>
            <a:r>
              <a:rPr lang="es-MX" sz="28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3082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 noGrp="1"/>
          </p:cNvSpPr>
          <p:nvPr>
            <p:ph idx="1"/>
          </p:nvPr>
        </p:nvSpPr>
        <p:spPr>
          <a:xfrm>
            <a:off x="633730" y="609600"/>
            <a:ext cx="10525125" cy="563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2400" b="1" dirty="0" smtClean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  <a:t>DERECHOS DE LAS INSTANCIAS BENEFICIARIAS:</a:t>
            </a:r>
            <a:endParaRPr lang="es-MX" b="1" dirty="0">
              <a:solidFill>
                <a:schemeClr val="accent2"/>
              </a:solidFill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Recibir los </a:t>
            </a:r>
            <a:r>
              <a:rPr lang="es-MX" sz="3200" b="1" dirty="0">
                <a:latin typeface="Adobe Caslon Pro" panose="0205050205050A020403" pitchFamily="18" charset="0"/>
                <a:cs typeface="Times New Roman" panose="02020603050405020304" pitchFamily="18" charset="0"/>
              </a:rPr>
              <a:t>recursos</a:t>
            </a: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 conforme a lo establecido en el apartado 3.4. de las Reglas de Operación del </a:t>
            </a: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Programa de Apoyos a la Cultura- Vertiente </a:t>
            </a: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PAICE (Características de los apoyos), salvo que por causas de incumplimiento haya sido sancionado</a:t>
            </a: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.</a:t>
            </a:r>
            <a:endParaRPr lang="es-MX" sz="3200" b="1" dirty="0" smtClean="0">
              <a:solidFill>
                <a:schemeClr val="accent2"/>
              </a:solidFill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s-MX" sz="3200" b="1" dirty="0" smtClean="0">
              <a:solidFill>
                <a:schemeClr val="accent2"/>
              </a:solidFill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s-MX" sz="3200" b="1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Recibir asesoría </a:t>
            </a: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por parte de la Coordinación del PAICE para aplicar correctamente la normatividad federal, completar los formatos de reporte de avance y final</a:t>
            </a: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s-MX" sz="2400" dirty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endParaRPr lang="es-MX" sz="1400" dirty="0"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s-MX" sz="2400" b="1" dirty="0" smtClean="0">
              <a:solidFill>
                <a:schemeClr val="accent2"/>
              </a:solidFill>
              <a:latin typeface="Adobe Caslon Pro" panose="0205050205050A0204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161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 noGrp="1"/>
          </p:cNvSpPr>
          <p:nvPr>
            <p:ph idx="1"/>
          </p:nvPr>
        </p:nvSpPr>
        <p:spPr>
          <a:xfrm>
            <a:off x="633730" y="609600"/>
            <a:ext cx="11009630" cy="624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2400" b="1" dirty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  <a:t>OBLIGACIONES  </a:t>
            </a:r>
            <a:r>
              <a:rPr lang="es-MX" sz="2400" b="1" dirty="0" smtClean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  <a:t>DE </a:t>
            </a:r>
            <a:r>
              <a:rPr lang="es-MX" sz="2400" b="1" dirty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  <a:t>LAS INSTANCIAS BENEFICIARIAS:</a:t>
            </a:r>
          </a:p>
          <a:p>
            <a:pPr algn="just"/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Formalizar un instrumento jurídico con la Secretaría de Cultura, en el cual se establecerán los compromisos y responsabilidades de las partes.</a:t>
            </a:r>
          </a:p>
          <a:p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Abrir una cuenta bancaria, para depositar el recurso de la Secretaría de Cultura, que permita identificar de manera específica los recursos públicos federales, con fines de transparencia y fiscalización.</a:t>
            </a:r>
          </a:p>
          <a:p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Expedir el CFDI, o comprobante fiscal correspondiente, por la cantidad entregada a favor de la Secretaría de Cultura.</a:t>
            </a:r>
          </a:p>
          <a:p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Acreditar su aportación mediante evidencia documental del gasto ejercido en el proyecto dentro de la vigencia </a:t>
            </a: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del mencionado </a:t>
            </a: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instrumento jurídico.</a:t>
            </a:r>
            <a:endParaRPr lang="es-MX" sz="3200" dirty="0" smtClean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endParaRPr lang="es-MX" sz="3200" dirty="0" smtClean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endParaRPr lang="es-MX" sz="3200" dirty="0" smtClean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s-MX" sz="2400" b="1" dirty="0" smtClean="0">
              <a:solidFill>
                <a:schemeClr val="accent2"/>
              </a:solidFill>
              <a:latin typeface="Adobe Caslon Pro" panose="0205050205050A0204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274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 noGrp="1"/>
          </p:cNvSpPr>
          <p:nvPr>
            <p:ph idx="1"/>
          </p:nvPr>
        </p:nvSpPr>
        <p:spPr>
          <a:xfrm>
            <a:off x="946151" y="468313"/>
            <a:ext cx="10276032" cy="6213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2400" b="1" dirty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  <a:t>OBLIGACIONES  DE LAS INSTANCIAS BENEFICIARIAS:</a:t>
            </a:r>
          </a:p>
          <a:p>
            <a:pPr algn="just"/>
            <a:r>
              <a:rPr lang="es-MX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Integrar </a:t>
            </a:r>
            <a:r>
              <a:rPr lang="es-MX" dirty="0">
                <a:latin typeface="Adobe Caslon Pro" panose="0205050205050A020403" pitchFamily="18" charset="0"/>
                <a:cs typeface="Times New Roman" panose="02020603050405020304" pitchFamily="18" charset="0"/>
              </a:rPr>
              <a:t>formalmente el Comité de Seguimiento del proyecto cuyos miembros no percibirán estipendio alguno por su </a:t>
            </a:r>
            <a:r>
              <a:rPr lang="es-MX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participación.</a:t>
            </a:r>
          </a:p>
          <a:p>
            <a:pPr algn="just"/>
            <a:r>
              <a:rPr lang="es-MX" dirty="0">
                <a:latin typeface="Adobe Caslon Pro" panose="0205050205050A020403" pitchFamily="18" charset="0"/>
                <a:cs typeface="Times New Roman" panose="02020603050405020304" pitchFamily="18" charset="0"/>
              </a:rPr>
              <a:t>Realizar los trámites para obtener la autorización del INAH y/o INBA, para emprender la intervención objeto del apoyo, de conformidad con lo establecido en la Ley Federal sobre Monumentos y Zonas Arqueológicas, Artísticos e Históricos</a:t>
            </a:r>
            <a:r>
              <a:rPr lang="es-MX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s-MX" dirty="0">
                <a:latin typeface="Adobe Caslon Pro" panose="0205050205050A020403" pitchFamily="18" charset="0"/>
                <a:cs typeface="Times New Roman" panose="02020603050405020304" pitchFamily="18" charset="0"/>
              </a:rPr>
              <a:t>Aplicar el monto total de los recursos federales, conforme a la Ley Federal de Adquisiciones, Arrendamientos y Servicios del Sector Público y a la Ley Federal de Obras Públicas y Servicios Relacionados con las Mismas, y demás ordenamientos vigentes que de éstos deriven y sean aplicables. Las universidades públicas estatales y las OSC, aplicarán los recursos federales de acuerdo a la normatividad establecida para éstas.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s-MX" sz="2400" b="1" dirty="0" smtClean="0">
              <a:solidFill>
                <a:schemeClr val="accent2"/>
              </a:solidFill>
              <a:latin typeface="Adobe Caslon Pro" panose="0205050205050A0204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387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249266" y="609600"/>
            <a:ext cx="11107997" cy="624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2400" b="1" dirty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  <a:t>OBLIGACIONES  DE LAS INSTANCIAS BENEFICIARIAS:</a:t>
            </a:r>
          </a:p>
          <a:p>
            <a:pPr algn="just"/>
            <a:r>
              <a:rPr lang="es-MX" dirty="0">
                <a:latin typeface="Adobe Caslon Pro" panose="0205050205050A020403" pitchFamily="18" charset="0"/>
                <a:cs typeface="Times New Roman" panose="02020603050405020304" pitchFamily="18" charset="0"/>
              </a:rPr>
              <a:t>La ejecución de los proyectos y la aplicación de los recursos aportados son responsabilidad exclusiva de las </a:t>
            </a:r>
            <a:r>
              <a:rPr lang="es-MX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instancias beneficiarias</a:t>
            </a:r>
            <a:r>
              <a:rPr lang="es-MX" dirty="0">
                <a:latin typeface="Adobe Caslon Pro" panose="0205050205050A020403" pitchFamily="18" charset="0"/>
                <a:cs typeface="Times New Roman" panose="02020603050405020304" pitchFamily="18" charset="0"/>
              </a:rPr>
              <a:t>, debiendo dar puntual cumplimiento a las disposiciones del PAICE. Será obligación de las </a:t>
            </a:r>
            <a:r>
              <a:rPr lang="es-MX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instancias beneficiarias </a:t>
            </a:r>
            <a:r>
              <a:rPr lang="es-MX" dirty="0">
                <a:latin typeface="Adobe Caslon Pro" panose="0205050205050A020403" pitchFamily="18" charset="0"/>
                <a:cs typeface="Times New Roman" panose="02020603050405020304" pitchFamily="18" charset="0"/>
              </a:rPr>
              <a:t>salvaguardar y proporcionar toda la información y documentación que acredite el ejercicio de los </a:t>
            </a:r>
            <a:r>
              <a:rPr lang="es-MX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recursos públicos </a:t>
            </a:r>
            <a:r>
              <a:rPr lang="es-MX" dirty="0">
                <a:latin typeface="Adobe Caslon Pro" panose="0205050205050A020403" pitchFamily="18" charset="0"/>
                <a:cs typeface="Times New Roman" panose="02020603050405020304" pitchFamily="18" charset="0"/>
              </a:rPr>
              <a:t>recibidos, que les sea requerida para atender la transparencia y fiscalización.</a:t>
            </a:r>
          </a:p>
          <a:p>
            <a:pPr algn="just"/>
            <a:r>
              <a:rPr lang="es-MX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Detectar </a:t>
            </a:r>
            <a:r>
              <a:rPr lang="es-MX" dirty="0">
                <a:latin typeface="Adobe Caslon Pro" panose="0205050205050A020403" pitchFamily="18" charset="0"/>
                <a:cs typeface="Times New Roman" panose="02020603050405020304" pitchFamily="18" charset="0"/>
              </a:rPr>
              <a:t>con oportunidad los problemas en el desarrollo del proyecto, notificar a la Coordinación del PAICE, al Comité </a:t>
            </a:r>
            <a:r>
              <a:rPr lang="es-MX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de Seguimiento </a:t>
            </a:r>
            <a:r>
              <a:rPr lang="es-MX" dirty="0">
                <a:latin typeface="Adobe Caslon Pro" panose="0205050205050A020403" pitchFamily="18" charset="0"/>
                <a:cs typeface="Times New Roman" panose="02020603050405020304" pitchFamily="18" charset="0"/>
              </a:rPr>
              <a:t>y proponer soluciones.</a:t>
            </a:r>
          </a:p>
          <a:p>
            <a:pPr algn="just"/>
            <a:r>
              <a:rPr lang="es-MX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Mantener </a:t>
            </a:r>
            <a:r>
              <a:rPr lang="es-MX" dirty="0">
                <a:latin typeface="Adobe Caslon Pro" panose="0205050205050A020403" pitchFamily="18" charset="0"/>
                <a:cs typeface="Times New Roman" panose="02020603050405020304" pitchFamily="18" charset="0"/>
              </a:rPr>
              <a:t>actualizado y completo el archivo documental, cuidando su conservación por el tiempo mínimo estipulado </a:t>
            </a:r>
            <a:r>
              <a:rPr lang="es-MX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en los </a:t>
            </a:r>
            <a:r>
              <a:rPr lang="es-MX" dirty="0">
                <a:latin typeface="Adobe Caslon Pro" panose="0205050205050A020403" pitchFamily="18" charset="0"/>
                <a:cs typeface="Times New Roman" panose="02020603050405020304" pitchFamily="18" charset="0"/>
              </a:rPr>
              <a:t>ordenamientos aplicables</a:t>
            </a:r>
            <a:r>
              <a:rPr lang="es-MX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.</a:t>
            </a:r>
            <a:endParaRPr lang="es-MX" dirty="0">
              <a:latin typeface="Adobe Caslon Pro" panose="0205050205050A0204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101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498648" y="505692"/>
            <a:ext cx="11009630" cy="624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2400" b="1" dirty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  <a:t>OBLIGACIONES  DE LAS INSTANCIAS BENEFICIARIAS:</a:t>
            </a:r>
          </a:p>
          <a:p>
            <a:pPr algn="just"/>
            <a:r>
              <a:rPr lang="es-MX" dirty="0">
                <a:latin typeface="Adobe Caslon Pro" panose="0205050205050A020403" pitchFamily="18" charset="0"/>
                <a:cs typeface="Times New Roman" panose="02020603050405020304" pitchFamily="18" charset="0"/>
              </a:rPr>
              <a:t>Verificar el cumplimiento de los acuerdos emanados del Comité de Seguimiento</a:t>
            </a:r>
            <a:r>
              <a:rPr lang="es-MX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s-MX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Elaborar </a:t>
            </a:r>
            <a:r>
              <a:rPr lang="es-MX" dirty="0">
                <a:latin typeface="Adobe Caslon Pro" panose="0205050205050A020403" pitchFamily="18" charset="0"/>
                <a:cs typeface="Times New Roman" panose="02020603050405020304" pitchFamily="18" charset="0"/>
              </a:rPr>
              <a:t>y enviar a la Coordinación del PAICE los reportes, tanto de avances como final, en original y firmados </a:t>
            </a:r>
            <a:r>
              <a:rPr lang="es-MX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por todas/os </a:t>
            </a:r>
            <a:r>
              <a:rPr lang="es-MX" dirty="0">
                <a:latin typeface="Adobe Caslon Pro" panose="0205050205050A020403" pitchFamily="18" charset="0"/>
                <a:cs typeface="Times New Roman" panose="02020603050405020304" pitchFamily="18" charset="0"/>
              </a:rPr>
              <a:t>los y las integrantes del Comité de Seguimiento</a:t>
            </a:r>
            <a:r>
              <a:rPr lang="es-MX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s-MX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Cancelar </a:t>
            </a:r>
            <a:r>
              <a:rPr lang="es-MX" dirty="0">
                <a:latin typeface="Adobe Caslon Pro" panose="0205050205050A020403" pitchFamily="18" charset="0"/>
                <a:cs typeface="Times New Roman" panose="02020603050405020304" pitchFamily="18" charset="0"/>
              </a:rPr>
              <a:t>la cuenta bancaria exclusiva del proyecto a la conclusión del mismo.</a:t>
            </a:r>
          </a:p>
          <a:p>
            <a:pPr algn="just"/>
            <a:r>
              <a:rPr lang="es-MX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Colocar </a:t>
            </a:r>
            <a:r>
              <a:rPr lang="es-MX" dirty="0">
                <a:latin typeface="Adobe Caslon Pro" panose="0205050205050A020403" pitchFamily="18" charset="0"/>
                <a:cs typeface="Times New Roman" panose="02020603050405020304" pitchFamily="18" charset="0"/>
              </a:rPr>
              <a:t>una placa en la que consten los créditos respectivos de las instancias participantes.</a:t>
            </a:r>
          </a:p>
          <a:p>
            <a:pPr algn="just"/>
            <a:r>
              <a:rPr lang="es-MX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Las </a:t>
            </a:r>
            <a:r>
              <a:rPr lang="es-MX" dirty="0">
                <a:latin typeface="Adobe Caslon Pro" panose="0205050205050A020403" pitchFamily="18" charset="0"/>
                <a:cs typeface="Times New Roman" panose="02020603050405020304" pitchFamily="18" charset="0"/>
              </a:rPr>
              <a:t>instancias beneficiarias estarán obligadas a cumplir con lo estipulado en RO y con las condiciones planteadas por </a:t>
            </a:r>
            <a:r>
              <a:rPr lang="es-MX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la Comisión </a:t>
            </a:r>
            <a:r>
              <a:rPr lang="es-MX" dirty="0">
                <a:latin typeface="Adobe Caslon Pro" panose="0205050205050A020403" pitchFamily="18" charset="0"/>
                <a:cs typeface="Times New Roman" panose="02020603050405020304" pitchFamily="18" charset="0"/>
              </a:rPr>
              <a:t>Dictaminadora.</a:t>
            </a:r>
          </a:p>
          <a:p>
            <a:pPr algn="just"/>
            <a:endParaRPr lang="es-MX" dirty="0" smtClean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 algn="just"/>
            <a:endParaRPr lang="es-MX" dirty="0">
              <a:latin typeface="Adobe Caslon Pro" panose="0205050205050A0204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656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 noGrp="1"/>
          </p:cNvSpPr>
          <p:nvPr>
            <p:ph idx="1"/>
          </p:nvPr>
        </p:nvSpPr>
        <p:spPr>
          <a:xfrm>
            <a:off x="633730" y="146304"/>
            <a:ext cx="11131550" cy="6102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2400" b="1" dirty="0" smtClean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  <a:t>QUEJAS Y DENUNCIAS:</a:t>
            </a:r>
          </a:p>
          <a:p>
            <a:pPr marL="342900" indent="-342900"/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Desvío </a:t>
            </a: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de recursos </a:t>
            </a: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públicos.</a:t>
            </a:r>
            <a:endParaRPr lang="es-MX" sz="3200" dirty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Abusos de </a:t>
            </a: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autoridad.</a:t>
            </a:r>
            <a:endParaRPr lang="es-MX" sz="3200" dirty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Soborno </a:t>
            </a: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o intento de </a:t>
            </a: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soborno.</a:t>
            </a:r>
            <a:endParaRPr lang="es-MX" sz="3200" dirty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Condicionamiento </a:t>
            </a: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de servicios públicos.</a:t>
            </a:r>
            <a:endParaRPr lang="es-MX" sz="3200" dirty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Trabajos de obra pública de mala </a:t>
            </a: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calidad.</a:t>
            </a:r>
            <a:endParaRPr lang="es-MX" sz="3200" dirty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Obras </a:t>
            </a: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inconclusas.</a:t>
            </a:r>
            <a:endParaRPr lang="es-MX" sz="3200" dirty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Favoritismo a </a:t>
            </a: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familiares.</a:t>
            </a:r>
            <a:endParaRPr lang="es-MX" sz="3200" dirty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Actos de prepotencia o mala actuación de </a:t>
            </a: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servidores públicos.</a:t>
            </a:r>
            <a:endParaRPr lang="es-MX" sz="3200" dirty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Incumplimiento de lo establecido en expedientes técnicos o reglas de operación de los </a:t>
            </a: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programas.</a:t>
            </a:r>
            <a:endParaRPr lang="es-MX" sz="3200" dirty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s-MX" sz="3200" b="1" dirty="0" smtClean="0">
              <a:solidFill>
                <a:schemeClr val="accent2"/>
              </a:solidFill>
              <a:latin typeface="Adobe Caslon Pro" panose="0205050205050A0204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20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 noGrp="1"/>
          </p:cNvSpPr>
          <p:nvPr>
            <p:ph idx="1"/>
          </p:nvPr>
        </p:nvSpPr>
        <p:spPr>
          <a:xfrm>
            <a:off x="633730" y="146304"/>
            <a:ext cx="11131550" cy="6102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s-MX" sz="2400" b="1" dirty="0" smtClean="0">
              <a:solidFill>
                <a:schemeClr val="accent2"/>
              </a:solidFill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2400" b="1" dirty="0" smtClean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  <a:t>PROCEDIMIENTOS PARA QUEJAS Y DENUNCIAS: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3200" b="1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(3 rutas posibles)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s-MX" sz="3200" b="1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Recepción directa al Enlace de contraloría social </a:t>
            </a:r>
            <a:r>
              <a:rPr lang="es-MX" sz="3200" b="1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(buzón</a:t>
            </a:r>
            <a:r>
              <a:rPr lang="es-MX" sz="3200" b="1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, vía telefónica o por correo electrónico).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s-MX" sz="3200" b="1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A </a:t>
            </a:r>
            <a:r>
              <a:rPr lang="es-MX" sz="3200" b="1" dirty="0">
                <a:latin typeface="Adobe Caslon Pro" panose="0205050205050A020403" pitchFamily="18" charset="0"/>
                <a:cs typeface="Times New Roman" panose="02020603050405020304" pitchFamily="18" charset="0"/>
              </a:rPr>
              <a:t>través </a:t>
            </a:r>
            <a:r>
              <a:rPr lang="es-MX" sz="3200" b="1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del  Comité de Contraloría Social directamente al Comité de </a:t>
            </a:r>
            <a:r>
              <a:rPr lang="es-MX" sz="3200" b="1" dirty="0">
                <a:latin typeface="Adobe Caslon Pro" panose="0205050205050A020403" pitchFamily="18" charset="0"/>
                <a:cs typeface="Times New Roman" panose="02020603050405020304" pitchFamily="18" charset="0"/>
              </a:rPr>
              <a:t>S</a:t>
            </a:r>
            <a:r>
              <a:rPr lang="es-MX" sz="3200" b="1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eguimiento del proyecto.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s-MX" sz="3200" b="1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Envío </a:t>
            </a:r>
            <a:r>
              <a:rPr lang="es-MX" sz="3200" b="1" dirty="0">
                <a:latin typeface="Adobe Caslon Pro" panose="0205050205050A020403" pitchFamily="18" charset="0"/>
                <a:cs typeface="Times New Roman" panose="02020603050405020304" pitchFamily="18" charset="0"/>
              </a:rPr>
              <a:t>directo al PAICE </a:t>
            </a:r>
            <a:r>
              <a:rPr lang="es-MX" sz="3200" b="1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(</a:t>
            </a:r>
            <a:r>
              <a:rPr lang="es-MX" sz="3200" b="1" dirty="0">
                <a:latin typeface="Adobe Caslon Pro" panose="0205050205050A020403" pitchFamily="18" charset="0"/>
                <a:cs typeface="Times New Roman" panose="02020603050405020304" pitchFamily="18" charset="0"/>
              </a:rPr>
              <a:t>personal, escrita, telefónica o por internet</a:t>
            </a:r>
            <a:r>
              <a:rPr lang="es-MX" sz="3200" b="1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2400" b="1" dirty="0" smtClean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  <a:t>Los ciudadanos externos al Comité de Contraloría Social podrán presentar quejas al Comité de Contraloría Social, al Comité de Seguimiento y a la Coordinación del PAICE. </a:t>
            </a:r>
            <a:r>
              <a:rPr lang="es-MX" b="1" dirty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  <a:t/>
            </a:r>
            <a:br>
              <a:rPr lang="es-MX" b="1" dirty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</a:br>
            <a:endParaRPr lang="es-MX" b="1" dirty="0" smtClean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s-MX" sz="3200" b="1" dirty="0" smtClean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endParaRPr lang="es-MX" sz="3200" b="1" dirty="0" smtClean="0">
              <a:solidFill>
                <a:schemeClr val="accent2"/>
              </a:solidFill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endParaRPr lang="es-MX" sz="3200" b="1" dirty="0" smtClean="0">
              <a:solidFill>
                <a:schemeClr val="accent2"/>
              </a:solidFill>
              <a:latin typeface="Adobe Caslon Pro" panose="0205050205050A0204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346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S" sz="2800" dirty="0" smtClean="0">
                <a:latin typeface="Adobe Caslon Pro" panose="0205050205050A020403" pitchFamily="18" charset="0"/>
              </a:rPr>
              <a:t>Paseo </a:t>
            </a:r>
            <a:r>
              <a:rPr lang="es-ES" sz="2800" dirty="0">
                <a:latin typeface="Adobe Caslon Pro" panose="0205050205050A020403" pitchFamily="18" charset="0"/>
              </a:rPr>
              <a:t>de la Reforma 175, Piso 6, Col. </a:t>
            </a:r>
            <a:r>
              <a:rPr lang="es-ES" sz="2800" dirty="0" smtClean="0">
                <a:latin typeface="Adobe Caslon Pro" panose="0205050205050A020403" pitchFamily="18" charset="0"/>
              </a:rPr>
              <a:t>Cuauhtémoc, </a:t>
            </a:r>
            <a:r>
              <a:rPr lang="es-ES" sz="2800" dirty="0">
                <a:latin typeface="Adobe Caslon Pro" panose="0205050205050A020403" pitchFamily="18" charset="0"/>
              </a:rPr>
              <a:t>Delegación </a:t>
            </a:r>
            <a:r>
              <a:rPr lang="es-ES" sz="2800" dirty="0" smtClean="0">
                <a:latin typeface="Adobe Caslon Pro" panose="0205050205050A020403" pitchFamily="18" charset="0"/>
              </a:rPr>
              <a:t>Cuauhtémoc, </a:t>
            </a:r>
            <a:r>
              <a:rPr lang="es-ES" sz="2800" dirty="0">
                <a:latin typeface="Adobe Caslon Pro" panose="0205050205050A020403" pitchFamily="18" charset="0"/>
              </a:rPr>
              <a:t>C.P. 06500 </a:t>
            </a:r>
            <a:r>
              <a:rPr lang="es-ES" sz="2800" dirty="0" smtClean="0">
                <a:latin typeface="Adobe Caslon Pro" panose="0205050205050A020403" pitchFamily="18" charset="0"/>
              </a:rPr>
              <a:t>|México, Ciudad de México.</a:t>
            </a: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MX" sz="2800" b="1" dirty="0" smtClean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  <a:t>Tel</a:t>
            </a:r>
            <a:r>
              <a:rPr lang="es-MX" sz="2800" b="1" dirty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  <a:t>. línea PAICE 01 800 76 72 423 </a:t>
            </a:r>
            <a:br>
              <a:rPr lang="es-MX" sz="2800" b="1" dirty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</a:br>
            <a:r>
              <a:rPr lang="es-MX" sz="2800" b="1" dirty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  <a:t>(</a:t>
            </a:r>
            <a:r>
              <a:rPr lang="es-MX" sz="2800" b="1" dirty="0" smtClean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  <a:t>01 800 </a:t>
            </a:r>
            <a:r>
              <a:rPr lang="es-MX" sz="2800" b="1" dirty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  <a:t>76 PAICE)</a:t>
            </a:r>
            <a:br>
              <a:rPr lang="es-MX" sz="2800" b="1" dirty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</a:br>
            <a:r>
              <a:rPr lang="es-MX" sz="2800" b="1" dirty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  <a:t>01 55 41 55 </a:t>
            </a:r>
            <a:r>
              <a:rPr lang="es-MX" sz="2800" b="1" dirty="0" smtClean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  <a:t>0484 </a:t>
            </a:r>
            <a:br>
              <a:rPr lang="es-MX" sz="2800" b="1" dirty="0" smtClean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</a:br>
            <a:r>
              <a:rPr lang="es-MX" sz="2800" b="1" dirty="0" smtClean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  <a:t>Correo </a:t>
            </a:r>
            <a:r>
              <a:rPr lang="es-MX" sz="2800" b="1" dirty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  <a:t>electrónico: </a:t>
            </a:r>
            <a:r>
              <a:rPr lang="es-MX" sz="2800" b="1" dirty="0" smtClean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  <a:hlinkClick r:id="rId2"/>
              </a:rPr>
              <a:t>paice@cultura.gob.mx</a:t>
            </a:r>
            <a:r>
              <a:rPr lang="es-MX" sz="2800" b="1" dirty="0" smtClean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  <a:t/>
            </a:r>
            <a:br>
              <a:rPr lang="es-MX" sz="2800" b="1" dirty="0" smtClean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</a:br>
            <a:r>
              <a:rPr lang="es-MX" sz="2800" b="1" dirty="0" smtClean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  <a:t>						 </a:t>
            </a:r>
            <a:r>
              <a:rPr lang="es-MX" sz="2800" b="1" dirty="0" smtClean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  <a:hlinkClick r:id="rId3"/>
              </a:rPr>
              <a:t>contralorsocialpaice@cultura.gob.mx</a:t>
            </a:r>
            <a:r>
              <a:rPr lang="es-MX" sz="2800" b="1" dirty="0" smtClean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  <a:t> </a:t>
            </a:r>
            <a:br>
              <a:rPr lang="es-MX" sz="2800" b="1" dirty="0" smtClean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</a:br>
            <a:r>
              <a:rPr lang="es-MX" sz="2800" b="1" dirty="0" smtClean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  <a:t/>
            </a:r>
            <a:br>
              <a:rPr lang="es-MX" sz="2800" b="1" dirty="0" smtClean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</a:br>
            <a:r>
              <a:rPr lang="es-MX" sz="2500" b="1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Nota</a:t>
            </a:r>
            <a:r>
              <a:rPr lang="es-MX" sz="2500" b="1" dirty="0">
                <a:latin typeface="Adobe Caslon Pro" panose="0205050205050A020403" pitchFamily="18" charset="0"/>
                <a:cs typeface="Times New Roman" panose="02020603050405020304" pitchFamily="18" charset="0"/>
              </a:rPr>
              <a:t>: En </a:t>
            </a:r>
            <a:r>
              <a:rPr lang="es-MX" sz="2500" b="1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todos los </a:t>
            </a:r>
            <a:r>
              <a:rPr lang="es-MX" sz="2500" b="1" dirty="0">
                <a:latin typeface="Adobe Caslon Pro" panose="0205050205050A020403" pitchFamily="18" charset="0"/>
                <a:cs typeface="Times New Roman" panose="02020603050405020304" pitchFamily="18" charset="0"/>
              </a:rPr>
              <a:t>casos es necesaria la elaboración de </a:t>
            </a:r>
            <a:r>
              <a:rPr lang="es-MX" sz="2500" b="1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los Informes del CCS </a:t>
            </a:r>
            <a:r>
              <a:rPr lang="es-MX" sz="2500" b="1" dirty="0">
                <a:latin typeface="Adobe Caslon Pro" panose="0205050205050A020403" pitchFamily="18" charset="0"/>
                <a:cs typeface="Times New Roman" panose="02020603050405020304" pitchFamily="18" charset="0"/>
              </a:rPr>
              <a:t>y su registro en el Sistema Informático de Contraloría Social (SICS).</a:t>
            </a:r>
            <a:r>
              <a:rPr lang="es-MX" b="1" dirty="0">
                <a:latin typeface="Adobe Caslon Pro" panose="0205050205050A020403" pitchFamily="18" charset="0"/>
                <a:cs typeface="Times New Roman" panose="02020603050405020304" pitchFamily="18" charset="0"/>
              </a:rPr>
              <a:t/>
            </a:r>
            <a:br>
              <a:rPr lang="es-MX" b="1" dirty="0">
                <a:latin typeface="Adobe Caslon Pro" panose="0205050205050A020403" pitchFamily="18" charset="0"/>
                <a:cs typeface="Times New Roman" panose="02020603050405020304" pitchFamily="18" charset="0"/>
              </a:rPr>
            </a:br>
            <a:r>
              <a:rPr lang="es-MX" b="1" dirty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  <a:t/>
            </a:r>
            <a:br>
              <a:rPr lang="es-MX" b="1" dirty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244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1466" y="445008"/>
            <a:ext cx="10271824" cy="5797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b="1" dirty="0" smtClean="0">
                <a:solidFill>
                  <a:srgbClr val="FFC000"/>
                </a:solidFill>
                <a:latin typeface="Adobe Caslon Pro" panose="0205050205050A020403" pitchFamily="18" charset="0"/>
              </a:rPr>
              <a:t>SISTEMA INFORMÁTICO PARA QUEJAS Y DENUNCIAS:</a:t>
            </a:r>
          </a:p>
          <a:p>
            <a:pPr algn="just"/>
            <a:endParaRPr lang="es-MX" sz="2400" dirty="0" smtClean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MX" sz="24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El </a:t>
            </a:r>
            <a:r>
              <a:rPr lang="es-MX" sz="24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SICS está diseñado para </a:t>
            </a:r>
            <a:r>
              <a:rPr lang="es-MX" sz="2400" b="1" dirty="0">
                <a:latin typeface="Adobe Caslon Pro" panose="0205050205050A020403" pitchFamily="18" charset="0"/>
                <a:cs typeface="Times New Roman" panose="02020603050405020304" pitchFamily="18" charset="0"/>
              </a:rPr>
              <a:t>mejorar</a:t>
            </a:r>
            <a:r>
              <a:rPr lang="es-MX" sz="24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 el proceso de captura y reporte de las </a:t>
            </a:r>
            <a:r>
              <a:rPr lang="es-MX" sz="2400" b="1" dirty="0">
                <a:latin typeface="Adobe Caslon Pro" panose="0205050205050A020403" pitchFamily="18" charset="0"/>
                <a:cs typeface="Times New Roman" panose="02020603050405020304" pitchFamily="18" charset="0"/>
              </a:rPr>
              <a:t>acciones</a:t>
            </a:r>
            <a:r>
              <a:rPr lang="es-MX" sz="24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 de Contraloría Social llevadas a cabo durante la operación de Programas Federales de Desarrollo Social.</a:t>
            </a:r>
          </a:p>
          <a:p>
            <a:endParaRPr lang="es-MX" sz="2400" b="1" dirty="0">
              <a:solidFill>
                <a:srgbClr val="FFC000"/>
              </a:solidFill>
              <a:latin typeface="Adobe Caslon Pro" panose="0205050205050A020403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21093" t="39024" r="20302" b="28605"/>
          <a:stretch/>
        </p:blipFill>
        <p:spPr>
          <a:xfrm>
            <a:off x="786568" y="2859458"/>
            <a:ext cx="10887316" cy="33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3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633984"/>
            <a:ext cx="10515600" cy="5542979"/>
          </a:xfrm>
        </p:spPr>
        <p:txBody>
          <a:bodyPr>
            <a:normAutofit/>
          </a:bodyPr>
          <a:lstStyle/>
          <a:p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La Contraloría Social es una estrategia de participación ciudadana para </a:t>
            </a:r>
            <a:r>
              <a:rPr lang="es-MX" sz="3200" b="1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favorecer la rendición de cuentas, la vigilancia del buen ejercicio y aplicación de los recursos públicos.</a:t>
            </a:r>
          </a:p>
          <a:p>
            <a:pPr marL="0" indent="0">
              <a:buNone/>
            </a:pPr>
            <a:endParaRPr lang="es-MX" sz="3200" b="1" dirty="0" smtClean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Ley General de Desarrollo Social </a:t>
            </a:r>
            <a:endParaRPr lang="es-MX" sz="3200" dirty="0" smtClean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“</a:t>
            </a: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Acuerdo por el que se establecen los </a:t>
            </a:r>
            <a:r>
              <a:rPr lang="es-MX" sz="3200" b="1" dirty="0">
                <a:latin typeface="Adobe Caslon Pro" panose="0205050205050A020403" pitchFamily="18" charset="0"/>
                <a:cs typeface="Times New Roman" panose="02020603050405020304" pitchFamily="18" charset="0"/>
              </a:rPr>
              <a:t>Lineamientos</a:t>
            </a: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 para la </a:t>
            </a:r>
            <a:r>
              <a:rPr lang="es-MX" sz="3200" b="1" dirty="0">
                <a:latin typeface="Adobe Caslon Pro" panose="0205050205050A020403" pitchFamily="18" charset="0"/>
                <a:cs typeface="Times New Roman" panose="02020603050405020304" pitchFamily="18" charset="0"/>
              </a:rPr>
              <a:t>promoción</a:t>
            </a: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 y operación de la Contraloría Social en los Programas Federales de Desarrollo Social” (28 de octubre de </a:t>
            </a: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2016)</a:t>
            </a:r>
            <a:endParaRPr lang="es-MX" sz="3200" b="1" dirty="0" smtClean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sz="3200" dirty="0" smtClean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242677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89760"/>
            <a:ext cx="9671304" cy="42872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En </a:t>
            </a: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el caso del PAICE, los comités de </a:t>
            </a: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Contraloría </a:t>
            </a: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Social (CCS) </a:t>
            </a: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son grupos de personas elegidos democráticamente, conformados por los </a:t>
            </a: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beneficiarios, </a:t>
            </a: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con la finalidad de </a:t>
            </a:r>
            <a:r>
              <a:rPr lang="es-MX" sz="3200" b="1" dirty="0">
                <a:latin typeface="Adobe Caslon Pro" panose="0205050205050A020403" pitchFamily="18" charset="0"/>
                <a:cs typeface="Times New Roman" panose="02020603050405020304" pitchFamily="18" charset="0"/>
              </a:rPr>
              <a:t>vigilar, supervisar, evaluar y dar seguimiento a las acciones en materia de infraestructura cultural.</a:t>
            </a:r>
          </a:p>
          <a:p>
            <a:pPr marL="0" indent="0">
              <a:buNone/>
            </a:pPr>
            <a:endParaRPr lang="es-MX" sz="3200" dirty="0" smtClean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603404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902208"/>
            <a:ext cx="10515600" cy="52747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2800" b="1" dirty="0" smtClean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  <a:t>VENTAJAS:</a:t>
            </a:r>
          </a:p>
          <a:p>
            <a:r>
              <a:rPr lang="es-MX" sz="3200" b="1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Favorece la transparencia de las acciones del gobierno.</a:t>
            </a:r>
          </a:p>
          <a:p>
            <a:r>
              <a:rPr lang="es-MX" sz="3200" b="1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Obliga a los </a:t>
            </a:r>
            <a:r>
              <a:rPr lang="es-MX" sz="3200" b="1" dirty="0">
                <a:latin typeface="Adobe Caslon Pro" panose="0205050205050A020403" pitchFamily="18" charset="0"/>
                <a:cs typeface="Times New Roman" panose="02020603050405020304" pitchFamily="18" charset="0"/>
              </a:rPr>
              <a:t>servidores públicos </a:t>
            </a:r>
            <a:r>
              <a:rPr lang="es-MX" sz="3200" b="1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a ejercer sus funciones con </a:t>
            </a:r>
            <a:r>
              <a:rPr lang="es-MX" sz="3200" b="1" dirty="0">
                <a:latin typeface="Adobe Caslon Pro" panose="0205050205050A020403" pitchFamily="18" charset="0"/>
                <a:cs typeface="Times New Roman" panose="02020603050405020304" pitchFamily="18" charset="0"/>
              </a:rPr>
              <a:t>ética y responsabilidad.</a:t>
            </a:r>
          </a:p>
          <a:p>
            <a:r>
              <a:rPr lang="es-MX" sz="3200" b="1" dirty="0">
                <a:latin typeface="Adobe Caslon Pro" panose="0205050205050A020403" pitchFamily="18" charset="0"/>
                <a:cs typeface="Times New Roman" panose="02020603050405020304" pitchFamily="18" charset="0"/>
              </a:rPr>
              <a:t>Previene posibles irregularidades y desvíos de recursos.</a:t>
            </a:r>
          </a:p>
          <a:p>
            <a:r>
              <a:rPr lang="es-MX" sz="3200" b="1" dirty="0">
                <a:latin typeface="Adobe Caslon Pro" panose="0205050205050A020403" pitchFamily="18" charset="0"/>
                <a:cs typeface="Times New Roman" panose="02020603050405020304" pitchFamily="18" charset="0"/>
              </a:rPr>
              <a:t>Evita la mala calidad de las obras de infraestructura cultural de los apoyos y los servicios.</a:t>
            </a:r>
          </a:p>
          <a:p>
            <a:r>
              <a:rPr lang="es-MX" sz="3200" b="1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Incrementa la credibilidad en </a:t>
            </a:r>
            <a:r>
              <a:rPr lang="es-MX" sz="3200" b="1" dirty="0">
                <a:latin typeface="Adobe Caslon Pro" panose="0205050205050A020403" pitchFamily="18" charset="0"/>
                <a:cs typeface="Times New Roman" panose="02020603050405020304" pitchFamily="18" charset="0"/>
              </a:rPr>
              <a:t>los programas </a:t>
            </a:r>
            <a:r>
              <a:rPr lang="es-MX" sz="3200" b="1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de </a:t>
            </a:r>
            <a:r>
              <a:rPr lang="es-MX" sz="3200" b="1" dirty="0">
                <a:latin typeface="Adobe Caslon Pro" panose="0205050205050A020403" pitchFamily="18" charset="0"/>
                <a:cs typeface="Times New Roman" panose="02020603050405020304" pitchFamily="18" charset="0"/>
              </a:rPr>
              <a:t>desarrollo social.</a:t>
            </a:r>
          </a:p>
          <a:p>
            <a:r>
              <a:rPr lang="es-MX" sz="3200" b="1" dirty="0">
                <a:latin typeface="Adobe Caslon Pro" panose="0205050205050A020403" pitchFamily="18" charset="0"/>
                <a:cs typeface="Times New Roman" panose="02020603050405020304" pitchFamily="18" charset="0"/>
              </a:rPr>
              <a:t>Contribuye al desarrollo de procesos de </a:t>
            </a:r>
            <a:r>
              <a:rPr lang="es-MX" sz="3200" b="1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ciudadanización.</a:t>
            </a:r>
            <a:endParaRPr lang="es-MX" sz="3200" b="1" dirty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458815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6192" y="426720"/>
            <a:ext cx="10064560" cy="5821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b="1" dirty="0" smtClean="0">
                <a:solidFill>
                  <a:schemeClr val="accent2"/>
                </a:solidFill>
                <a:latin typeface="Adobe Caslon Pro" panose="0205050205050A020403" pitchFamily="18" charset="0"/>
              </a:rPr>
              <a:t>FUNCIONES DEL COMITÉ CONTRALORÍA  SOCIAL:</a:t>
            </a:r>
          </a:p>
          <a:p>
            <a:pPr marL="0" indent="0">
              <a:buNone/>
            </a:pPr>
            <a:r>
              <a:rPr lang="es-MX" sz="3200" b="1" dirty="0" smtClean="0">
                <a:latin typeface="Adobe Caslon Pro" panose="0205050205050A020403" pitchFamily="18" charset="0"/>
              </a:rPr>
              <a:t>VIGILAR QUE:</a:t>
            </a:r>
            <a:endParaRPr lang="es-MX" sz="2800" b="1" dirty="0" smtClean="0">
              <a:latin typeface="Adobe Caslon Pro" panose="0205050205050A020403" pitchFamily="18" charset="0"/>
            </a:endParaRPr>
          </a:p>
          <a:p>
            <a:r>
              <a:rPr lang="es-MX" sz="28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El ejercicio </a:t>
            </a:r>
            <a:r>
              <a:rPr lang="es-MX" sz="28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de los recursos </a:t>
            </a:r>
            <a:r>
              <a:rPr lang="es-MX" sz="28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para </a:t>
            </a:r>
            <a:r>
              <a:rPr lang="es-MX" sz="28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las obras, </a:t>
            </a:r>
            <a:r>
              <a:rPr lang="es-MX" sz="28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sea </a:t>
            </a:r>
            <a:r>
              <a:rPr lang="es-MX" sz="2800" b="1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oportuno, </a:t>
            </a:r>
            <a:r>
              <a:rPr lang="es-MX" sz="2800" b="1" dirty="0">
                <a:latin typeface="Adobe Caslon Pro" panose="0205050205050A020403" pitchFamily="18" charset="0"/>
                <a:cs typeface="Times New Roman" panose="02020603050405020304" pitchFamily="18" charset="0"/>
              </a:rPr>
              <a:t>transparente y con apego a lo establecido en las Reglas de Operación.</a:t>
            </a:r>
          </a:p>
          <a:p>
            <a:r>
              <a:rPr lang="es-MX" sz="28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Se </a:t>
            </a:r>
            <a:r>
              <a:rPr lang="es-MX" sz="2800" b="1" dirty="0">
                <a:latin typeface="Adobe Caslon Pro" panose="0205050205050A020403" pitchFamily="18" charset="0"/>
                <a:cs typeface="Times New Roman" panose="02020603050405020304" pitchFamily="18" charset="0"/>
              </a:rPr>
              <a:t>cumpla</a:t>
            </a:r>
            <a:r>
              <a:rPr lang="es-MX" sz="28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 con los periodos de ejecución de las </a:t>
            </a:r>
            <a:r>
              <a:rPr lang="es-MX" sz="28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obras.</a:t>
            </a:r>
          </a:p>
          <a:p>
            <a:r>
              <a:rPr lang="es-MX" sz="28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Exista </a:t>
            </a:r>
            <a:r>
              <a:rPr lang="es-MX" sz="2800" b="1" dirty="0">
                <a:latin typeface="Adobe Caslon Pro" panose="0205050205050A020403" pitchFamily="18" charset="0"/>
                <a:cs typeface="Times New Roman" panose="02020603050405020304" pitchFamily="18" charset="0"/>
              </a:rPr>
              <a:t>documentación comprobatoria </a:t>
            </a:r>
            <a:r>
              <a:rPr lang="es-MX" sz="28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del ejercicio de los recursos </a:t>
            </a:r>
            <a:r>
              <a:rPr lang="es-MX" sz="28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públicos.</a:t>
            </a:r>
            <a:endParaRPr lang="es-MX" sz="2800" dirty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r>
              <a:rPr lang="es-MX" sz="28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Este </a:t>
            </a:r>
            <a:r>
              <a:rPr lang="es-MX" sz="2800" b="1" dirty="0">
                <a:latin typeface="Adobe Caslon Pro" panose="0205050205050A020403" pitchFamily="18" charset="0"/>
                <a:cs typeface="Times New Roman" panose="02020603050405020304" pitchFamily="18" charset="0"/>
              </a:rPr>
              <a:t>programa federal </a:t>
            </a:r>
            <a:r>
              <a:rPr lang="es-MX" sz="28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no se utilice con fines políticos, electorales, de lucro u otros distintos </a:t>
            </a:r>
            <a:r>
              <a:rPr lang="es-MX" sz="28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a sus </a:t>
            </a:r>
            <a:r>
              <a:rPr lang="es-MX" sz="28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objetivos.</a:t>
            </a:r>
          </a:p>
          <a:p>
            <a:r>
              <a:rPr lang="es-MX" sz="28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El </a:t>
            </a:r>
            <a:r>
              <a:rPr lang="es-MX" sz="28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programa </a:t>
            </a:r>
            <a:r>
              <a:rPr lang="es-MX" sz="28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favorezca </a:t>
            </a:r>
            <a:r>
              <a:rPr lang="es-MX" sz="28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la igualdad de género.</a:t>
            </a:r>
          </a:p>
          <a:p>
            <a:pPr marL="0" indent="0">
              <a:buNone/>
            </a:pPr>
            <a:endParaRPr lang="es-MX" sz="2400" b="1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477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0560" y="621792"/>
            <a:ext cx="10801003" cy="598682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MX" sz="2400" dirty="0" smtClean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MX" sz="3300" dirty="0" smtClean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  <a:t>REQUISITOS: </a:t>
            </a:r>
            <a:r>
              <a:rPr lang="es-MX" sz="24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(Además de buena dosis de sensibilidad y sentido común)</a:t>
            </a:r>
            <a:endParaRPr lang="es-MX" sz="2400" dirty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MX" dirty="0" smtClean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Ser </a:t>
            </a: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mayores de 18 años.</a:t>
            </a:r>
          </a:p>
          <a:p>
            <a:pPr algn="just">
              <a:spcBef>
                <a:spcPts val="0"/>
              </a:spcBef>
            </a:pP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Saber </a:t>
            </a: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leer y escribir.</a:t>
            </a:r>
          </a:p>
          <a:p>
            <a:pPr algn="just">
              <a:spcBef>
                <a:spcPts val="0"/>
              </a:spcBef>
            </a:pP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Ser </a:t>
            </a: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representantes de la sociedad civil que destaquen por su probada honestidad y sus acciones en favor de la cultura local.</a:t>
            </a:r>
          </a:p>
          <a:p>
            <a:pPr algn="just">
              <a:spcBef>
                <a:spcPts val="0"/>
              </a:spcBef>
            </a:pP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No </a:t>
            </a: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estar adscritos laboralmente bajo ningún régimen a la instancia beneficiaria, o en su caso, no haber laborado para la misma, en por lo menos dos años inmediatos anteriores a la fecha de instalación del CCS. </a:t>
            </a:r>
          </a:p>
          <a:p>
            <a:pPr algn="just">
              <a:spcBef>
                <a:spcPts val="0"/>
              </a:spcBef>
            </a:pP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Residir </a:t>
            </a: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en la localidad donde se desarrolla el proyecto, ser especialista en las disciplinas artísticas y culturales que se llevarán a cabo en el espacio a intervenir y/o ser especialistas en materia de diseño de proyectos de infraestructura cultural.</a:t>
            </a:r>
          </a:p>
          <a:p>
            <a:pPr>
              <a:spcBef>
                <a:spcPts val="0"/>
              </a:spcBef>
            </a:pPr>
            <a:endParaRPr lang="es-MX" sz="3200" dirty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s-MX" sz="3200" dirty="0">
              <a:latin typeface="Adobe Caslon Pro" panose="0205050205050A0204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86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4710" y="632346"/>
            <a:ext cx="10525341" cy="5638799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MX" sz="2400" dirty="0" smtClean="0">
              <a:solidFill>
                <a:schemeClr val="accent2"/>
              </a:solidFill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MX" sz="2400" dirty="0" smtClean="0">
                <a:solidFill>
                  <a:schemeClr val="accent2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  <a:t>El enlace de contraloría social (Secretario Ejecutivo del Comité de Seguimiento) deberá:</a:t>
            </a:r>
          </a:p>
          <a:p>
            <a:pPr lvl="1"/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Convocar a </a:t>
            </a: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una reunión al inicio de la ejecución del Programa, donde deberán estar presentes los beneficiarios y los representantes de la instancia; pudiendo estar presentes en su caso, los servidores públicos del Órgano Estatal de Control respectivo. En dicha reunión los beneficiarios del programa federal acordarán la constitución del CCS</a:t>
            </a:r>
          </a:p>
          <a:p>
            <a:pPr lvl="1"/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Verificar que los </a:t>
            </a: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integrantes del Comité tengan la calidad de </a:t>
            </a: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beneficiarios. </a:t>
            </a:r>
          </a:p>
          <a:p>
            <a:pPr lvl="1" algn="just"/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Proporcionar </a:t>
            </a: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al CCS la información relacionada con el ejercicio de sus </a:t>
            </a: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actividades.</a:t>
            </a:r>
          </a:p>
          <a:p>
            <a:pPr lvl="1"/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Capacitar al CCS y asesorarlos en el llenado de formatos.</a:t>
            </a:r>
          </a:p>
          <a:p>
            <a:pPr lvl="1"/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Dar seguimiento a las acciones y reportar al SICS y a la Coordinación del PAICE las actividades del CCS.</a:t>
            </a:r>
          </a:p>
          <a:p>
            <a:pPr lvl="1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38625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904" y="609600"/>
            <a:ext cx="10525341" cy="5638799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MX" sz="2400" dirty="0" smtClean="0">
              <a:solidFill>
                <a:schemeClr val="accent2"/>
              </a:solidFill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sz="2800" b="1" dirty="0" smtClean="0">
                <a:solidFill>
                  <a:schemeClr val="accent2"/>
                </a:solidFill>
                <a:latin typeface="Adobe Caslon Pro" panose="0205050205050A020403" pitchFamily="18" charset="0"/>
              </a:rPr>
              <a:t>FUNCIONES DEL C.C.S</a:t>
            </a:r>
            <a:r>
              <a:rPr lang="es-MX" sz="2400" dirty="0" smtClean="0">
                <a:solidFill>
                  <a:schemeClr val="accent2"/>
                </a:solidFill>
                <a:latin typeface="Adobe Caslon Pro" panose="0205050205050A020403" pitchFamily="18" charset="0"/>
              </a:rPr>
              <a:t>.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MX" sz="2800" b="1" dirty="0" smtClean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s-MX" sz="3200" b="1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Registrar</a:t>
            </a: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en </a:t>
            </a: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el Informes del Comité de Contraloría Social (CCS) </a:t>
            </a: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los resultados de las </a:t>
            </a:r>
            <a:r>
              <a:rPr lang="es-MX" sz="3200" b="1" dirty="0">
                <a:latin typeface="Adobe Caslon Pro" panose="0205050205050A020403" pitchFamily="18" charset="0"/>
                <a:cs typeface="Times New Roman" panose="02020603050405020304" pitchFamily="18" charset="0"/>
              </a:rPr>
              <a:t>actividades de contraloría social realizadas</a:t>
            </a: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, así como dar seguimiento a los mismos</a:t>
            </a: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Se </a:t>
            </a: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realizará el llenado del Informe del CCS </a:t>
            </a: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en dos momentos</a:t>
            </a:r>
          </a:p>
          <a:p>
            <a:pPr marL="0" indent="0">
              <a:spcBef>
                <a:spcPts val="0"/>
              </a:spcBef>
              <a:buNone/>
            </a:pPr>
            <a:endParaRPr lang="es-MX" sz="3200" dirty="0" smtClean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El primero durante </a:t>
            </a: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el durante el último trimestre del </a:t>
            </a: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año en el cual se instaló el Comité </a:t>
            </a: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(octubre – diciembre </a:t>
            </a:r>
            <a:r>
              <a:rPr lang="es-MX" sz="3200">
                <a:latin typeface="Adobe Caslon Pro" panose="0205050205050A020403" pitchFamily="18" charset="0"/>
                <a:cs typeface="Times New Roman" panose="02020603050405020304" pitchFamily="18" charset="0"/>
              </a:rPr>
              <a:t>2018</a:t>
            </a:r>
            <a:r>
              <a:rPr lang="es-MX" sz="320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spcBef>
                <a:spcPts val="0"/>
              </a:spcBef>
              <a:buNone/>
            </a:pPr>
            <a:endParaRPr lang="es-MX" sz="3200" dirty="0" smtClean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El segundo durante el segundo </a:t>
            </a: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semestre del ejercicio fiscal </a:t>
            </a: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siguiente al año de instalación del Comité </a:t>
            </a: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(julio – diciembre </a:t>
            </a: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2019).</a:t>
            </a:r>
            <a:endParaRPr lang="es-MX" sz="3200" dirty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s-MX" sz="3200" dirty="0" smtClean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MX" sz="3200" dirty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s-MX" sz="3200" b="1" dirty="0">
                <a:latin typeface="Adobe Caslon Pro" panose="0205050205050A020403" pitchFamily="18" charset="0"/>
                <a:cs typeface="Times New Roman" panose="02020603050405020304" pitchFamily="18" charset="0"/>
              </a:rPr>
              <a:t>Recibir quejas  </a:t>
            </a:r>
            <a:r>
              <a:rPr lang="es-MX" sz="3200" b="1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y denuncias de la comunidad  mediante </a:t>
            </a:r>
            <a:r>
              <a:rPr lang="es-MX" sz="32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los </a:t>
            </a:r>
            <a:r>
              <a:rPr lang="es-MX" sz="3200" b="1" dirty="0">
                <a:latin typeface="Adobe Caslon Pro" panose="0205050205050A020403" pitchFamily="18" charset="0"/>
                <a:cs typeface="Times New Roman" panose="02020603050405020304" pitchFamily="18" charset="0"/>
              </a:rPr>
              <a:t>mecanismos</a:t>
            </a: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 implementados para </a:t>
            </a:r>
            <a:r>
              <a:rPr lang="es-MX" sz="3200" b="1" dirty="0">
                <a:latin typeface="Adobe Caslon Pro" panose="0205050205050A020403" pitchFamily="18" charset="0"/>
                <a:cs typeface="Times New Roman" panose="02020603050405020304" pitchFamily="18" charset="0"/>
              </a:rPr>
              <a:t>recibir, atender y canalizar</a:t>
            </a:r>
            <a:r>
              <a:rPr lang="es-MX" sz="32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.</a:t>
            </a:r>
          </a:p>
          <a:p>
            <a:endParaRPr lang="es-MX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74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904" y="609600"/>
            <a:ext cx="10525341" cy="56387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MX" sz="2400" b="1" dirty="0">
                <a:solidFill>
                  <a:srgbClr val="FFC000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  <a:t>¿CÓMO SE CONFORMA </a:t>
            </a:r>
            <a:r>
              <a:rPr lang="es-MX" sz="2400" b="1" dirty="0" smtClean="0">
                <a:solidFill>
                  <a:srgbClr val="FFC000"/>
                </a:solidFill>
                <a:latin typeface="Adobe Caslon Pro" panose="0205050205050A020403" pitchFamily="18" charset="0"/>
                <a:cs typeface="Times New Roman" panose="02020603050405020304" pitchFamily="18" charset="0"/>
              </a:rPr>
              <a:t>EL COMITÉ?</a:t>
            </a:r>
          </a:p>
          <a:p>
            <a:pPr marL="0" indent="0">
              <a:spcBef>
                <a:spcPts val="0"/>
              </a:spcBef>
              <a:buNone/>
            </a:pPr>
            <a:endParaRPr lang="es-MX" sz="2400" dirty="0">
              <a:solidFill>
                <a:srgbClr val="FFC000"/>
              </a:solidFill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28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A partir de que los recursos </a:t>
            </a:r>
            <a:r>
              <a:rPr lang="es-MX" sz="28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son </a:t>
            </a:r>
            <a:r>
              <a:rPr lang="es-MX" sz="28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recibidos, se </a:t>
            </a:r>
            <a:r>
              <a:rPr lang="es-MX" sz="28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invita a la comunidad </a:t>
            </a:r>
            <a:r>
              <a:rPr lang="es-MX" sz="28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beneficiada  para formar parte del Comité de Contraloría Social </a:t>
            </a:r>
            <a:r>
              <a:rPr lang="es-MX" sz="28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y se elegirán a los miembros del Comité.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MX" sz="2800" dirty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28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Se </a:t>
            </a:r>
            <a:r>
              <a:rPr lang="es-MX" sz="28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integrará </a:t>
            </a:r>
            <a:r>
              <a:rPr lang="es-MX" sz="28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idealmente </a:t>
            </a:r>
            <a:r>
              <a:rPr lang="es-MX" sz="28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por </a:t>
            </a:r>
            <a:r>
              <a:rPr lang="es-MX" sz="28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un número igual de hombres y mujeres, todos mayores de edad y </a:t>
            </a:r>
            <a:r>
              <a:rPr lang="es-MX" sz="2800" b="1" dirty="0">
                <a:latin typeface="Adobe Caslon Pro" panose="0205050205050A020403" pitchFamily="18" charset="0"/>
                <a:cs typeface="Times New Roman" panose="02020603050405020304" pitchFamily="18" charset="0"/>
              </a:rPr>
              <a:t>beneficiarios </a:t>
            </a:r>
            <a:r>
              <a:rPr lang="es-MX" sz="2800" b="1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del </a:t>
            </a:r>
            <a:r>
              <a:rPr lang="es-MX" sz="2800" b="1" dirty="0">
                <a:latin typeface="Adobe Caslon Pro" panose="0205050205050A020403" pitchFamily="18" charset="0"/>
                <a:cs typeface="Times New Roman" panose="02020603050405020304" pitchFamily="18" charset="0"/>
              </a:rPr>
              <a:t>programa</a:t>
            </a:r>
            <a:r>
              <a:rPr lang="es-MX" sz="28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s-MX" sz="2800" dirty="0">
              <a:latin typeface="Adobe Caslon Pro" panose="0205050205050A020403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28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S</a:t>
            </a:r>
            <a:r>
              <a:rPr lang="es-MX" sz="28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e </a:t>
            </a:r>
            <a:r>
              <a:rPr lang="es-MX" sz="28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levantará un </a:t>
            </a:r>
            <a:r>
              <a:rPr lang="es-MX" sz="2800" b="1" dirty="0">
                <a:latin typeface="Adobe Caslon Pro" panose="0205050205050A020403" pitchFamily="18" charset="0"/>
                <a:cs typeface="Times New Roman" panose="02020603050405020304" pitchFamily="18" charset="0"/>
              </a:rPr>
              <a:t>acta de </a:t>
            </a:r>
            <a:r>
              <a:rPr lang="es-MX" sz="2800" b="1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registro </a:t>
            </a:r>
            <a:r>
              <a:rPr lang="es-MX" sz="2800" b="1" dirty="0">
                <a:latin typeface="Adobe Caslon Pro" panose="0205050205050A020403" pitchFamily="18" charset="0"/>
                <a:cs typeface="Times New Roman" panose="02020603050405020304" pitchFamily="18" charset="0"/>
              </a:rPr>
              <a:t>del comité</a:t>
            </a:r>
            <a:r>
              <a:rPr lang="es-MX" sz="28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, </a:t>
            </a:r>
            <a:r>
              <a:rPr lang="es-MX" sz="2800" dirty="0" smtClean="0">
                <a:latin typeface="Adobe Caslon Pro" panose="0205050205050A020403" pitchFamily="18" charset="0"/>
                <a:cs typeface="Times New Roman" panose="02020603050405020304" pitchFamily="18" charset="0"/>
              </a:rPr>
              <a:t>con los </a:t>
            </a:r>
            <a:r>
              <a:rPr lang="es-MX" sz="2800" dirty="0">
                <a:latin typeface="Adobe Caslon Pro" panose="0205050205050A020403" pitchFamily="18" charset="0"/>
                <a:cs typeface="Times New Roman" panose="02020603050405020304" pitchFamily="18" charset="0"/>
              </a:rPr>
              <a:t>nombres de los integrantes.</a:t>
            </a:r>
          </a:p>
          <a:p>
            <a:pPr marL="0" indent="0">
              <a:buNone/>
            </a:pPr>
            <a:endParaRPr lang="es-MX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09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1167</TotalTime>
  <Words>1526</Words>
  <Application>Microsoft Office PowerPoint</Application>
  <PresentationFormat>Panorámica</PresentationFormat>
  <Paragraphs>113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Adobe Caslon Pro</vt:lpstr>
      <vt:lpstr>Arial</vt:lpstr>
      <vt:lpstr>Century Gothic</vt:lpstr>
      <vt:lpstr>Times New Roman</vt:lpstr>
      <vt:lpstr>Wingdings 3</vt:lpstr>
      <vt:lpstr>Ion</vt:lpstr>
      <vt:lpstr>¿Qué es una contraloría social?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Paseo de la Reforma 175, Piso 6, Col. Cuauhtémoc, Delegación Cuauhtémoc, C.P. 06500 |México, Ciudad de México.  Tel. línea PAICE 01 800 76 72 423  (01 800 76 PAICE) 01 55 41 55 0484  Correo electrónico: paice@cultura.gob.mx        contralorsocialpaice@cultura.gob.mx   Nota: En todos los casos es necesaria la elaboración de los Informes del CCS y su registro en el Sistema Informático de Contraloría Social (SICS). 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 una contraloría social?</dc:title>
  <dc:creator>Carlos Garcia Martinez</dc:creator>
  <cp:lastModifiedBy>Rebeca Torres Del Castillo</cp:lastModifiedBy>
  <cp:revision>70</cp:revision>
  <dcterms:created xsi:type="dcterms:W3CDTF">2015-04-14T14:58:21Z</dcterms:created>
  <dcterms:modified xsi:type="dcterms:W3CDTF">2018-04-09T17:23:21Z</dcterms:modified>
</cp:coreProperties>
</file>