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58" r:id="rId3"/>
    <p:sldId id="259" r:id="rId4"/>
    <p:sldId id="260" r:id="rId5"/>
    <p:sldId id="279" r:id="rId6"/>
    <p:sldId id="261" r:id="rId7"/>
    <p:sldId id="262" r:id="rId8"/>
    <p:sldId id="280" r:id="rId9"/>
    <p:sldId id="271" r:id="rId10"/>
    <p:sldId id="281" r:id="rId11"/>
    <p:sldId id="278" r:id="rId12"/>
    <p:sldId id="282" r:id="rId13"/>
    <p:sldId id="265" r:id="rId14"/>
    <p:sldId id="273" r:id="rId15"/>
    <p:sldId id="266" r:id="rId16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8A1B-DC0E-462F-9A85-57736B36F3E0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49E4-8A0A-4F28-9BD2-F323009769BF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60091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B06C-6F0B-40BA-91E0-4379AE5A0CA8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817A-B359-4071-85C9-486FE5B00ED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70031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91CA-440D-4C49-8D65-8C3EDF389288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2797-5764-4DA6-8969-1D2A84B78AC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750655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84DF-9750-46CE-822B-FB7A5587F760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837C-60B2-4573-9AD9-480B01844E3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8723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44B2-47CA-4767-AA2E-E02B366D84D2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50EC6-2812-415C-97CD-B28872FAFF6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40213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411B-69E1-4AB2-8B86-963A731A9835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CCFC1-B8E6-4D6C-A6FD-40F561E0919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64102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C48B-2A74-41C3-9A8C-0F229E47330D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EF840-31FC-476B-8EB5-98A7E40657A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40763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8A3F-0229-48F9-B242-8FE505E0984F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638F-D807-4616-975F-7A4EED011E3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42587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4454-77B7-4AC5-87FE-F366B71B972C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B410F-0BD3-4D53-9B5C-A765FA7E5AF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3570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B996-8883-4138-992A-A7053058A2C4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0EA8-A7CB-4A18-A6BB-20CE75ACB4D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9421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C73F-3E4A-4F14-9EB6-299455D886EA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37359-64A1-4DF6-B6FC-CDC7720AA18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8539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4431-E0E5-4677-A53A-D9FCE3DFE07E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0725-719C-401B-B7EC-09665132BB4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8240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BE25-048A-4AE2-8CF4-DCBC0FB5C8A9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EBED-67F3-4B44-8ABE-9C3558BD3C8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9235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4188-ECE2-4E32-95D3-2D819914B465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B0F8-9384-4321-9355-75C6271B2E1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20760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1742-EAFE-4A9A-B8BB-8AF66DE39B2D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4E10D-B50F-498F-A1A3-C5811C388C3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62285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5300-B14A-4409-811C-4DF299B453CC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6166-ADDC-4F01-88B0-E124D6E9F25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4340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E76F-6BD8-4028-8D07-A321C4C62E3E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3F48B-6CEE-4996-AFE5-2610545BA20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34922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D4E0924-39E7-4749-9767-B542E50014B4}" type="datetimeFigureOut">
              <a:rPr lang="es-MX"/>
              <a:pPr>
                <a:defRPr/>
              </a:pPr>
              <a:t>29/09/2016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0986403-BCC1-4B51-BCF0-2478F2220567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8" r:id="rId12"/>
    <p:sldLayoutId id="2147483893" r:id="rId13"/>
    <p:sldLayoutId id="2147483899" r:id="rId14"/>
    <p:sldLayoutId id="2147483894" r:id="rId15"/>
    <p:sldLayoutId id="2147483895" r:id="rId16"/>
    <p:sldLayoutId id="214748389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Subtítulo"/>
          <p:cNvSpPr>
            <a:spLocks noGrp="1"/>
          </p:cNvSpPr>
          <p:nvPr>
            <p:ph type="subTitle" idx="1"/>
          </p:nvPr>
        </p:nvSpPr>
        <p:spPr>
          <a:xfrm>
            <a:off x="685800" y="1412875"/>
            <a:ext cx="8077200" cy="1368425"/>
          </a:xfrm>
        </p:spPr>
        <p:txBody>
          <a:bodyPr/>
          <a:lstStyle/>
          <a:p>
            <a:pPr algn="ctr" eaLnBrk="1" hangingPunct="1"/>
            <a:r>
              <a:rPr lang="es-MX" altLang="es-MX" sz="3600" b="1" smtClean="0">
                <a:solidFill>
                  <a:srgbClr val="FFC000"/>
                </a:solidFill>
                <a:latin typeface="Adobe Caslon Pro" panose="0205050205050A020403" pitchFamily="18" charset="0"/>
                <a:ea typeface="ＭＳ Ｐゴシック" panose="020B0600070205080204" pitchFamily="34" charset="-128"/>
              </a:rPr>
              <a:t>UNA APROXIMACIÓN AL FENÓMENO DE LO CULTURAL</a:t>
            </a:r>
          </a:p>
          <a:p>
            <a:pPr eaLnBrk="1" hangingPunct="1"/>
            <a:endParaRPr lang="es-MX" altLang="es-MX" sz="3600" smtClean="0">
              <a:solidFill>
                <a:srgbClr val="FFC000"/>
              </a:solidFill>
              <a:latin typeface="Adobe Caslon Pro" panose="0205050205050A020403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8197" name="Picture 6" descr="http://farm5.static.flickr.com/4074/4830465313_bfbcc25c9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570839" cy="1966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2952328" cy="1960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2027744" cy="214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5 Subtítulo"/>
          <p:cNvSpPr>
            <a:spLocks noGrp="1"/>
          </p:cNvSpPr>
          <p:nvPr>
            <p:ph type="subTitle" idx="1"/>
          </p:nvPr>
        </p:nvSpPr>
        <p:spPr>
          <a:xfrm>
            <a:off x="250825" y="260350"/>
            <a:ext cx="8512175" cy="19446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defRPr/>
            </a:pPr>
            <a:r>
              <a:rPr lang="es-MX" sz="3200" b="1" dirty="0">
                <a:solidFill>
                  <a:srgbClr val="FFC000"/>
                </a:solidFill>
              </a:rPr>
              <a:t>En general, la cultura es una especie de tejido social que abarca las distintas formas y expresiones de una sociedad determinada. </a:t>
            </a:r>
          </a:p>
          <a:p>
            <a:pPr eaLnBrk="1" fontAlgn="auto" hangingPunct="1">
              <a:defRPr/>
            </a:pPr>
            <a:endParaRPr lang="es-MX" altLang="es-MX" sz="28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14339" name="5 Rectángulo"/>
          <p:cNvSpPr>
            <a:spLocks noChangeArrowheads="1"/>
          </p:cNvSpPr>
          <p:nvPr/>
        </p:nvSpPr>
        <p:spPr bwMode="auto">
          <a:xfrm>
            <a:off x="214313" y="142875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MX" sz="2800" b="1">
              <a:solidFill>
                <a:srgbClr val="FFC000"/>
              </a:solidFill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4340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3465512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photos1.blogger.com/blogger/7060/2095/1600/exvoto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763962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5 Subtítulo"/>
          <p:cNvSpPr>
            <a:spLocks noGrp="1"/>
          </p:cNvSpPr>
          <p:nvPr>
            <p:ph type="subTitle" idx="1"/>
          </p:nvPr>
        </p:nvSpPr>
        <p:spPr>
          <a:xfrm>
            <a:off x="285750" y="357188"/>
            <a:ext cx="8477250" cy="19288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es-MX" altLang="es-MX" sz="3600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La cultura, al igual que el tiempo, nadie sabe lo que es, pero cada vez lo intentamos medir con más precisión…</a:t>
            </a:r>
          </a:p>
          <a:p>
            <a:pPr algn="r" eaLnBrk="1" fontAlgn="auto" hangingPunct="1">
              <a:defRPr/>
            </a:pPr>
            <a:r>
              <a:rPr lang="es-MX" altLang="es-MX" sz="2800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 Dr. Saúl Millán</a:t>
            </a:r>
            <a:endParaRPr lang="es-MX" altLang="es-MX" sz="28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363" name="Picture 2" descr="http://3.bp.blogspot.com/-1bzG-M_rBUU/TbmhjNKFmfI/AAAAAAAAAHM/8gUjxyP_eq8/s1600/reloj-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r="2168"/>
          <a:stretch>
            <a:fillRect/>
          </a:stretch>
        </p:blipFill>
        <p:spPr bwMode="auto">
          <a:xfrm>
            <a:off x="250825" y="1844675"/>
            <a:ext cx="26543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://static.freepik.com/foto-gratis/ilustraciones-vectoriales-cronometro_18-4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412571" cy="1926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7" descr="http://1.bp.blogspot.com/_eENbM3Z7hys/Swuk2zqUGdI/AAAAAAAAADA/oRrTneyJlHo/s1600/reloj-de-arena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2433439" cy="3766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6912"/>
            <a:ext cx="2664296" cy="2814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179388" y="571500"/>
            <a:ext cx="8856662" cy="1357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sz="2400" b="1" dirty="0" smtClean="0">
                <a:ea typeface="ＭＳ Ｐゴシック" panose="020B0600070205080204" pitchFamily="34" charset="-128"/>
              </a:rPr>
              <a:t>Según la UNESCO:</a:t>
            </a:r>
            <a:br>
              <a:rPr lang="es-MX" altLang="es-MX" sz="2400" b="1" dirty="0" smtClean="0">
                <a:ea typeface="ＭＳ Ｐゴシック" panose="020B0600070205080204" pitchFamily="34" charset="-128"/>
              </a:rPr>
            </a:br>
            <a:r>
              <a:rPr lang="es-MX" altLang="es-MX" sz="2400" b="1" dirty="0" smtClean="0">
                <a:ea typeface="ＭＳ Ｐゴシック" panose="020B0600070205080204" pitchFamily="34" charset="-128"/>
              </a:rPr>
              <a:t/>
            </a:r>
            <a:br>
              <a:rPr lang="es-MX" altLang="es-MX" sz="2400" b="1" dirty="0" smtClean="0">
                <a:ea typeface="ＭＳ Ｐゴシック" panose="020B0600070205080204" pitchFamily="34" charset="-128"/>
              </a:rPr>
            </a:br>
            <a:endParaRPr lang="es-MX" altLang="es-MX" sz="24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7" name="Rectángulo 2"/>
          <p:cNvSpPr>
            <a:spLocks noChangeArrowheads="1"/>
          </p:cNvSpPr>
          <p:nvPr/>
        </p:nvSpPr>
        <p:spPr bwMode="auto">
          <a:xfrm>
            <a:off x="539750" y="1858963"/>
            <a:ext cx="79200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MX" sz="2800" b="1">
                <a:solidFill>
                  <a:srgbClr val="FFC000"/>
                </a:solidFill>
                <a:ea typeface="ＭＳ Ｐゴシック" panose="020B0600070205080204" pitchFamily="34" charset="-128"/>
              </a:rPr>
              <a:t>“Una forma integral de vida creada histórica y socialmente por una comunidad partir de su particular manera de resolver, -desde lo físico, emocional y mental- las relaciones que mantiene con la naturaleza, consigo misma, con otras comunidades, y con lo que considera sagrado, con el propósito de dar continuidad y sentido a la totalidad de su existencia”</a:t>
            </a:r>
            <a:endParaRPr lang="es-MX" altLang="es-MX" sz="2800">
              <a:solidFill>
                <a:srgbClr val="FFC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s-MX" altLang="es-MX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8" y="1428750"/>
            <a:ext cx="8429625" cy="1785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 smtClean="0">
                <a:solidFill>
                  <a:srgbClr val="FFC000"/>
                </a:solidFill>
                <a:latin typeface="+mn-lt"/>
              </a:rPr>
              <a:t>ALGUNOS PARADIGMAS DE LA CULTURA:</a:t>
            </a:r>
            <a:br>
              <a:rPr lang="es-MX" sz="2800" dirty="0" smtClean="0">
                <a:solidFill>
                  <a:srgbClr val="FFC000"/>
                </a:solidFill>
                <a:latin typeface="+mn-lt"/>
              </a:rPr>
            </a:br>
            <a:r>
              <a:rPr lang="es-MX" sz="2800" dirty="0" smtClean="0">
                <a:latin typeface="+mn-lt"/>
              </a:rPr>
              <a:t>.</a:t>
            </a:r>
            <a:br>
              <a:rPr lang="es-MX" sz="2800" dirty="0" smtClean="0">
                <a:latin typeface="+mn-lt"/>
              </a:rPr>
            </a:br>
            <a:r>
              <a:rPr lang="es-MX" sz="2800" dirty="0" smtClean="0">
                <a:latin typeface="+mn-lt"/>
              </a:rPr>
              <a:t/>
            </a:r>
            <a:br>
              <a:rPr lang="es-MX" sz="2800" dirty="0" smtClean="0">
                <a:latin typeface="+mn-lt"/>
              </a:rPr>
            </a:br>
            <a:r>
              <a:rPr lang="es-MX" sz="2800" dirty="0" smtClean="0">
                <a:latin typeface="+mn-lt"/>
              </a:rPr>
              <a:t> </a:t>
            </a:r>
            <a:br>
              <a:rPr lang="es-MX" sz="2800" dirty="0" smtClean="0">
                <a:latin typeface="+mn-lt"/>
              </a:rPr>
            </a:br>
            <a:endParaRPr lang="es-MX" sz="2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04" name="Picture 4" descr="http://1.bp.blogspot.com/_-rjzuCn0mow/TU10gnQnTLI/AAAAAAAAAuw/TNSigrJchV8/s1600/P101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365104"/>
            <a:ext cx="2190765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6" name="Picture 6" descr="http://vivirmexico.com/files/2010/03/boda-g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204864"/>
            <a:ext cx="2428872" cy="1789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8" name="Picture 8" descr="http://1.bp.blogspot.com/_vNDIXQiZflY/S7tKnXXyJnI/AAAAAAAAACg/00B9fAJgraI/s1600/PUNK_by_HoB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3861048"/>
            <a:ext cx="2111001" cy="2814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10" name="Picture 10" descr="http://www.asich.com/media/2/thumb_20070813-migrant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2060848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12" name="Picture 12" descr="http://img.informador.com.mx/biblioteca/imagen/266x200/12/118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192" y="1844824"/>
            <a:ext cx="25336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6" name="AutoShape 14" descr="data:image/jpg;base64,/9j/4AAQSkZJRgABAQAAAQABAAD/2wCEAAkGBhQSERUUEhQUFRQVGBgYGBgYGRgXFxcWFxUXFxcYFxcYHSYeFxkjGhQYHy8gIycpLCwsFR4xNTAqNSYrLCkBCQoKDgwOGg8PGjQkHyIpLCwsMCwtLCwsLCwsLCwsLCkpKiwsLCwsLCwsLCwsLCkpLCksLCwsLCksKSwpLCwsLP/AABEIAL4BCgMBIgACEQEDEQH/xAAcAAABBQEBAQAAAAAAAAAAAAAGAQIDBAUHAAj/xABAEAABAgMEBgcECgICAwEAAAABAAIDESEEBTFBBhJRYXGRIlOBobHR8BMycpIHFSMkNEJSssHhFGJD8TOC4hb/xAAaAQEAAgMBAAAAAAAAAAAAAAAAAwQBAgUG/8QAKxEAAgIBBAIBAwQCAwAAAAAAAAECAxEEEiExE0EiBTJRI5GxwWJxFEJh/9oADAMBAAIRAxEAPwC/fN3usszF6LR+bFpE8RmsgX9Z+tbyd5LrF72RkWC9kRoc1wqDhiOR3rjmk2gT4E4kHWiQZ4YvZn0gPeaP1bqgIC82/IHWjk7yS/X9n61vJ3kgaXJe1UAbfX8DrW8neSc2/oHWt5O8kEBqVrEAdC/oA/5Byd5Jfr+B1o5O8kClqcIaAN/r2z9aOTvJeF/WfrW8neSB5JWoA5F/QOtHJ3kvC/YHWt5O8kE4rwYgDg3/AGfrW8neSX6/gdYOTvJBkCyueZNaXHcCT3LVGiceRLgG4UJM5uJAoAZVFdiN4MpZ4QQC/YHWjk7yTvrmB1g5O8kP/wD5G0j/AI58HD+ZJ40VtNPszXeO/CX/AGtN8e8m/in+Ag+uYA/5Byd5JRfsDrByd5LCOiFpAn7MGspA171Tj3RGYelCiD/1cRzAWVJPph1TXaCr69gdYOTvJJ9fQOsbyd5IL9oF4hbEeGGZvyB1reTvJMN/wOtHJ3kg1zVFEagDU6QQOsHJ3kvG/wCB1g5O8kDaicAgDgX7A60cneSQ39A6wcneSCiFGQgDc37A60cneSab+gdYOTvJBRCUCiAM/r+B1reTvJe+v4HWjk7yQM4JC2iAOPr+B1reTvJL9fQOsHJ3kgRjJJ6AOYF6QojtVjw4mZlXAY4hWpb0I6MD7wPhd4Iw1EB0q2MnDPrNZQC1rUegVncEAD6UaAiN9pZg1kTNmDHzzGTXd3Bc5i2dzHOa8FrmmRBoQdhC76Yc8Vi3/ovCtQ6Yk8CTYjffbsB/U3cUBxgJ5WzfeikazVcNZk5e0bPV7f0Hce9Y5bKmaAbNShRkKSG9ASNYmGEnGIr10XNEtL9WGOJOACyll4RhtLllGFCJIaBMkyA2lElg0NLWiJaXFjSQGsbVznH8s8BPbzki667ig2Sgb7SK7nM7f0jdnIyWq66/aA+0q+QmcA1rgQQwZA5HaFtdDxVuT79GlU/JZtS4MSwXMWw2mFKC0kCQAc8guAOs40mACQtR93Rul9t0SZtm1rnEmRcCWiXoq1abeGDVbOJE2N/IczSoEsRv3q3Aud0TVeTPMzdPKmqG0AVJ3WWR2/wjoxqrrlllKHdMU4xZCeTW1I3nCs+9WRdIlNz3HLIZ7q7c81csmj4E5vfOZ91xAOfdOXYpDcH+7iBPFzj/ADvUarkl0SO6OcZMwXJBNJE4jpOcTtpI70510Q5CXS7XVGWciQVdZczMCBvqSm2i4oeIx3H1JYWGsmd/PZlW3RWDFbqloMwBUbqGeKGr1+jkisBw+F2G/pVIRsYb2+64u3PrTZPapWxXS6TdbbKo/pbwePtZiS3L5HG7dcUeFPXhOkMx0m8ZtnRZuK7hHex1JTzxqBwxy71m3hcUCKOnDY8bZdKUsiKqwp5Iv+On0zjzgmzRTpHoc6FN0GZZsxI4H1ghfx2HELMZqXRBZTKvsVpTZ1SmiTVW5EOLUxwXnFNLkAwsTtVeShAIGJAEpC8EBraLj7wPhd4BF+qhHRc/eB8LvBGEkAf2uL9m7h/KzWR1Pbon2TuH8hYrLQgNkPCRZrbQpmWlAWnwwQQQCDQg1HaDiEJX/wDRzCiTfA+yfLDGG48MWf8ArTcij/IU0O0BAcRvO5Y1ncGxmFs8Di120tcKH+wqQFV3qJZgQQQC13vNcA5p4g0QjpLoXZmwHRYbDCc0sADD0Xa8VrDNrp4B0+jLAIAGum5HxiJA6s5T2mU/RXSLpsTYLRCgtGvLpOodUmsh+p1Uyzw2w9WzQBJ0h7R/6QRPVb/sQccuK1YVph2aHvEwOMz5K9GKrWWU5ydjwizZ7E2GCXHE1JJJO+ePbwVcxIkV59jOVNZx75b8FHAZEtDpxOiwTyq4DwE0RwC1rQAAAMOAVS7be0s8ItU5oTa7ZQsd3MhVNTm7B09pGGEx6peFoDKMBcTUMGM85bs1hX1fIh7zMADaSZeK2bFHbBaBR0R3vHafIKdVKEUoogc3OW6Y8Wa1O6qGNhm491B3qhb4tsgDW1REaMSyZIG0tx8VqQ746VZSPcprRa9XpA0zHbJYxOLw0bNxBG79M9aetQ1lhXsyHmt6x3/DfKZAn2LMv/RiFaJvhOEKMazxa4/7gZ7x3oAs14RILzCitLIrTVpIocJjIjeKLeNMZralyZlY182+DrL2h1QRu4pkOHIEGeP9IJuy/wCQM3U8tssUTQ71a4f7bqU4z3qldpZUrfgt06qNnxTLUaxAircscDzzWdaLBEaOgZitHd1fPaVse3a4CRpsMp7p+NJL2tskcq48VXXPKZcUmgNvG3vhtAewyrMmZaJYSOziPFAGkdjax/tIYMj7wy7OYAkuwXjVjsA4gyzr/f8AK5nfkIsJhgNMIkzAkJOOIlkQ6eFCtJKWcxLCUZrnCXsGqkTyKaFctNm1ajPHf/8AW3gVVJr/ADtViue9ZOXbXsljtehrmqNTlRFqkIhJJdVOavSmgGkLwCQpWhAaujH4kfC7wRjNB+jA+8j4XeCMNRAEF4Wz7F/AfuCxIFsCsX1F+wicB+5qFbPbJcUAWsiKZsVD9nvFX4VtogNURlIIqz2R1KyLggNaxPLjLIS7VJpRqizBrhPWc0kDYxweB2uaB2oct1+R7O9ns4TojHyaNQBxD5kScMQDSRNKGZC9FvCLHj6j6NhDp7PaET1Q782qCJkUmTJT0wz8iG2WOB1ggugtc95m53TdTPEkfwvWa73xiIjwAwkkAd1NsgFoRYD4oYBKTia1wbKvCZ7lPGtLYeq2cg1le2XfIc5pq7FGGWY00HKe1F59qaxtSA4tFMJ7QMyceao3hfrYbRPiO2iG9JtIYYguLiZNkZjGc5T70Ewbwtdrm2BDcQaa7qCtARt/pc7TahKbclhYOpdpG4fF8lzSPS2R15iYII4h05dyKrt0nEQB4Mw4Ag7isCx/QtEitD48VziRMgZevJZTrqi2B5htJMM+4DjPMNO2oImupHWw7xwUXo5vhPk6OL1mtKy3qTDc11AWmROGBXNbLpKBUkjVxB948GnHsWpadJQ9paSZUOqMtkwMNpGOE9iwtbGyP24/2aPRyhLl5Cay2l2sJkZcCqWlN1G1s1mUjQ56hP525sdLAYkGsjlVZNz3jMu15zJFKzlv2TlmtE20tkZyG3crcWrEpJkEm6m012Cl232HMLQ06+w0O8bpZ7FuXVanSLnGuytBjQZUWZpddfsH/wCZDbR8hGaPyup05bDnzzVWy3nTXaZgkaw2E7lX+oRlKvPaJNE4xm8Ll9B5d98dLWOGApSXZ65004ltJbQynvwnMivJCllaC0uLmtEpkTptmDgaN4UTX3iYYmSZGWOc5EYLkYxHMOf6OrCzc8S7N20XvQkgSPAmtBkNyDr/AIrSHlhId+ac8RSoOauxbSHAmbpCkpyNQDOU8tbPYVgi0a7z0ZgyLhsJBmOZ7lo4uzG1+y5DG1ya4RUsFsDgWudUGQ2yr/M81HaIGq6WXhPbsKhtDJRZ4Sc3vAbMc+5XGHWNcZY9kwVFPOnu7zkrKfnhtSKTzIpHFW49mzGGY2f15qoWrpJ5Oe1jgYU5IQkWTAhTmhIQnMCA1tF/xA+F3gEYoR0W/ED4XeCMdRASX3+HicB+4IKBkim+bWP8aJOlBw95uBQk2LyKAswrRLFXoFrJz9cFnOZNMDyw+u5AbsO3SxWlBt08cMyho2kOwmpP8v7NzQZEt5HI80AdWW1hjS4mZlynUDwJ5LEsMX/Ij+yYdVtXPcMZDHiST3zyXPYuk1qa0tLCSJiYFDvTtGdLX2dzxGk3WINcaYD1tXQUcRwU5vLyddvq/WQWFsMAEDVA2CVBLKaCLdfJq4njvrIrBvvTZr5kGezic0NPvGLaDqsaZes15/V77rMdRR6DRVRqgpS7Zrm0m22hsKfQnN8sJDLhTuXbtGrAxjA1gAy8KLiuj0JsB1ZtiBw1gcwcj/W1H91aSzkNm/PPeqtrjHGPRYkpPJ1FkCUgOSzb60Rg2ppbEaKyrmCMC05FMum9ZgE1otuFEBHfLirFdinHKXCOZNSrZwnTf6PLRZXGIB7SztFIoA1miplEAqB/thhOU0M3BamkkGrnSOBIlWeFBTbtX1DiFyfT36Jm6xtNibIib32cT1Ym0wgPdd/rgZUkSZ9HKaTIE+eQEiX0yG4GbNbGbR7pEtUF1K9i2rNfboobEiEBuENpOtrOlRzhKUhgN8jkJg9524azGuaCfytBmGnIunjKctXBPbeGqZk6xnMkUBcRI6u7KSsaeWMv0Qaj5JJdnSX25rwWOPRLHawNQZiVeK5pe7oljiljOkx3SZ2jAjdPlJFF2XmAJu950uyUx/A5Jb1sbbU2VA6YljSQP9K7CcbYZXRTe6mxRZiXfbLRG1GxHAQ/zNdKZAkd1D3ori3trscAJSbTbhQ04U4oCs97Ogv9nFbOWBABxwInkty7rWw0Dq4tBlLbgAuLZBUJzXK/k7yl55RSWH/f5L1ojloDJnAzGEsnU7p7lJBYBJzcQBwymN5mMdyzYloE3SOI2YHCR9UmnNa5zRIlxOAE85k7p1x5qjOfkacFhotVxsrg67Hw8l6KwO1pESOqeIpjkMMEyPDcx4cRIHIZbBPcMFasr5Fus3AGRwOM5T+Iy7FJeDdZzRsGHLDkui6o3Qy+znxulp54XKKkCKSZS55b1Wt1j1aier4f14K01xBNZnxU5BWtXC25zgX8y3JYyYeqvBquWqx6uGB7v6VaSlIBkkrSkIqkLUBsaL/iB8LvBGCDtFvxA+F3gjHVQGXfn4aLwH7moKY6WBI8O0I2v4fd4nAfuaghrUBdg2w593kVcgxw4CvrfsWU1icJioodqA0h0SqlutGqRsKlg23J1Dty/pZekEwNyzFZZh8ItwrRRZLLB7aKXETAMzsOzv8ABPhRTqSAmTTtwCuWWDqu1cwK8TVT/UL3TBRj2yv9Oo89rlLpGZY7mMWKQZBs6E966FozckKCW9EGfjmNX+dyoWS55kSEjIHhX1yRrcthZqz1ZneaTl3Ly92olKXPR6+FSjVky9INDoNomWxBDiS90gYYiRoQd+9ANvtMexPIiM1wB7zdm8bd66/esyybWNmJznOWZlOROC5PpjekhKJDcwkGhA2UMxl6kpqVutUZL4lW1y8TlHs6ZoVfrY8KG5poQKHMkSM54FGD7yAAAlXZ/S+f/o/vyQfDBILXFwzo4V4Vp2o5s1/kETrlKcpqXU2Rrs8MVjP7IpVVyth5JHSLFeAwBnXDHmcsM08Wk+0IBFRTYOFcd/oiViv2bdUUBM5DE4+qrUgkuq6YlgNnxGVeE88106a/0lg59s8WNHLvpj0SayKbdBHRLg2K0CTQ44RBIZkSO8jaubtfreS+mrXDgxYboFo1XNizBBzBEpZHtC+d9L9Fn3daTCeZsd0ob/1MmRUZEYEK7p/wyGyOXlFaz2mRx5reuy9JZkjjIlCIiKeDaS0q/tW3BTnW293sOLbdsO2MMiGvaeiZVEyJ8ZDHt2IbfbYkDoRQaYOrIjccJZy3KS6r4LHT1tsx2f2R2oiZekKK3UigHCUwCZYE8ayXAt004J8ZR3atXW2l0west7NLxgBnKnOUkRWe1AgAYTEwaykaHiaodvW5mAzgP1XSB1DPVrLAzmBiVUhW+JDo4EgzANCDvG6uaippjP5fgn1N7jiK7YaNtQ3SniJ86JHE1cDUZHGWQnn/AGhmzX4DTAzqMJSGQV9l4AA1xB48K7MVJqrcKMYvlFTSaaUpSnLpmjDi4naZV4K02LQV3dywoVvB9YrQhWigr2dih003JyyT6mtQUcMtRWjn2qhEbWWWRPgrXtJEckxzQZ0xVwpFGIxNKmiGWJqMN4UIegNnRUfeB8LvBGSENFHTjj4XeARlJAYd+/h4nAfuag1jUZX7+HicB+5qDWlALJKAvJCUAoKq3w0mH8PhNXGJlsha0N/A+a2j2jWXRHo/Z59I4NE+3L1uWzo/YBEeXOAl2zwwCguWEG2UuzcD4SWto+Gsh1rntnvkq/1h4cWWfoqWZRYTWawtInsqJbdo9UWpZZtlIHGgm0T3SmqNhjg6oxOU9gwnTFXWxQKTPnyXn0lnk9FNSawMttptDptaIYpSZcZGf+orlSiCdJNG7W5ji98B0wRIB4rX9QR9CtTRQSLt4wGJy2ZqONAEYkuo3YDiRvHFbNSripLkgT9Ywj5usVqfZo4dKRaSCN2BC6PYLwDw1wMwRPLZ3Fbek/0ZwXsLwHB1cDWpXP7DBi2R0nA+ynQ5tO0gYBXrZV3r/JeipXCVTeOjot22rVM5UxxHDHtW7dtpfaYohwiQB77/ANIzAni+nZ4jtyWoRGYzmKSxrI/yt7ReMYDntGOtOtDJwBFOM+SsfT5yj+lLheslPX1KS8i79h7AuOCxhaGNM8SauO8nGaB/pF0MNqsroIrEZ07O840PSY47SJjZUHJG9ht+tjipLbCD2yMxUEEYgzourHMWchzPjerXFrgQQSCDQgjEHYVYY2aIvpRu0MvaO2E09MtfIVOtEaHuAHxE81Vs2h1uLdb/AA7VLb7GJKXyq5XYumST6yjM9m4YIg0c0WtltI9hDOpgYjuixszKjj73BsyjrQP6JjEa2NbgWtMi2Dg4jL2hxZX8ort2LrUFsKC0MY1rGNEmtbINHACg7FBdPPETSHDzI5xc/wBDUBoDrVEfFdnqu9myeY/Uea27z0SuqCNX/Ghzwprknt1qlM0k0p9iTI61RIT9Y/wgqNpSQ4ve6biThUieDWN5cguFfKda2/lnc09Pm/U9IwtP9GIVmiMi2ckQokxquJJY4VkCfykVANZgoWEcyRna9ELwvD7QBohj3WOeR2mktYz75IPvS541lfqR2Fjsp1BGE2nAhbLDSyy7VtXAlltUsVu2e00CFQelyW5Zn0ViqOMs5eoTj8TZhxJqw1Z0I04q9CdTNTlUkjw5jhVVGsHfyV3BQPZIzCA1NFmStAl+l3gjGSEdGHfeBLDVd4IxQA5f5+7ROA/c1BbHoz0g/DROA/c1BDEBK8qRmCiUjXBASBOlQjaoynAyCAbY7bKF7N35Zt4yw7lpXKS4Dd4GRQ/bhInLXE+Dm+YPcrV1XyA0DCkjukVnXw31KQ+ny8dziw3g2rU2HD+wtKzW8UIrrY1GZrXLNBDb21hIT3bexV4V9uhGhJBy4jHbNeejXtPSK7flM6Ex0pkuFQaUpXunLvVu77wk3VnMznKWHDeucwtMTPpSx7JSG/GnctGz6SZEn4jSmzesOEm8E0vt6OjQ7RrtkaDYce1ZF7aJB4MhlKuB7JUTLDbmkNLnYtAntphPkt2BfTGgas67ce1dGjRblmSwcPUa1Ql8Dl8W64tgeDql0GeU+jM40y8Joqu2K2M0RoR1nNoWius2ZM+ImTLjuRS60wYo1XAEbDLwWHa9DrLra0OJEgk1Pszqg7yBRdOGmSeXyzm2azdx0a9ivEAB0w1u1xAlzr3KC9NOmz9nZ2mLENBIY8BkN5WJaNF7OKvtEd+0awE+0BaNgvCzWVsoDGtyJprHicSrarb7KDtgjZuC5PZgxIob7aJV7gBPcCcSBh2LWj21rTiEJxdLgf8AtY14aSTzWJQYjPIWXhpIG4YISvfSYmcihy8NIiTlKawLwvqhJNB3rVLBLKWeESXzfp1gTUzkBvkRMrd0I0XL3e2jjGrQcB6osfRrRsxXiNHBkahuwbeNV0iI4QIVJSAXF1st1mFwei0KlVpce3ksRb7Jd7GFQAVOyvjuQh9IzYb7M4uM4kMtc2fENcARuOexObfrYcKYPScZnbU7eS51pNf7o75T6INZZnyCzChRfeWIWyw2+jOskHWJ5rehQ6LPuuHNajKK3BcFPUSTlheixCFVahur62KsIgop2uW5XLAel1Zj16moGxBPu5pdeqA2NGRq2qY/S7vCLtYbe9CWir/vA+F3gEXGCEAP3+fu0TgP3NQRDCN7/wDw0TgP3NQTBagJQ1Oa1LqpzUB6SaGlSySayAp3lZi6HTFvSHZOnJD73EEOE96MGlYFssOq8ge6agbsxzU9fzi62QWPY1YvRJd9pbUk4eStPjNeZn0FjNspadoV1pGVfGfBReKKW2Rs9RZKW+voWPZgTNpFOz/oqxBYaEzoMqSwVONanNy8uaoRb+iNMiGy4V8VAqoqf/hdlqLnVlPn2GbL6cBQ+SnbpC6UiZoKs2kbfztI4VHLEK423Md7rge48l0a1E4VrsXaCwaVEYEpImlbzmUMTTC8q6sIpPdL2FB0hOcye5UYl6GZk4/2sIvM6lLEtbGiZctso18Uma31o7amR7yMpuPH1yQ+bxe+kNhO8qzY9HI8c9OYChk89IuQrcPueP5GWy95mTOkd1c1paN6NRIsT2kcSAqAfIIguTQxkKRkCdqJ4TWQtnrNRSXBOpL/AKk0GBqNAlKQlXLgh7Sm/ujqzpnvUl/X+C2hlI8OaAbfazHfqgzC8/qIPyvPR6LSW761FdomNrfaHgTlDFJ7fWxXbz0ThmEXw6OaKCdHbZ79klJdthawCYmB67FcjXswtLA0E4TFCNlRlxVqiuTW99eiDU6mCfhhy85bMSxWWSvaidAgSCUV4KYqkIon+2kEsRqiiNQDvaKVuch6kq4arMJAbOirfvA+F3gjAz2lB2iz/vDcui/wRkTvKAw7+P3aJwH7moKa5G1/fhonAfuaggICdjk9V2lWGFASaqaWqQFeKAQBQW5nQnKZbXswPirTE9oWU8PJhpNYZiF08k32eEhh3K7FutzXTZUbMD2ZFQl4BkaHMesQp5xV8crtFWmb0s+VmLEczWGRHeqce52nf/C0mP8ADsxz9ZKzZy2eM/WRVdRco/Lhk7s2TbgsxYMO0cOVd2aido6/JpCORZWHCU1bgwhgeWa3i2jE/lzF4Oci47QPd1pdqkh3VadruS6a1jezcnshNdjIKaE0yvPeu8fsc6g6OWh2JkOC3Lu0IYOk8lx3ow9nDAxwSRLbDbjzU+5FeW9rspWa5WMlQcldYWtGSzLbeonSgWTEvMlTLLKsmohJGvUNwWBet+E0WZabZtKybRbjEozDMrZwRmuVkuuh1vt5eZDE9wT7NBbCk4ie3bXNMslmDa4laVlsRiEE0aopwhFbpE8ZTlJRgI2HEiauQJwwOrt30mtplkaBIAD14pghgKdhVGyzd10dCmrYueyKNZqTFZZZqnDIOHr+1qTVG32TF7feGIwmNvFRE5Xc2YUXs0kKPrY4pdZAMnLsS+1Tgo3hAbWij52gY+6/wRjqlBOigItI+F3gjSfqaAy7+P3aLwH7moG1kb37+GicB+5qBkBIxytQyqbTVWmlATtXnKPWTi6aAkhlSNKiY2qlDEBKorTY2vxFcjmO3+CpJJQVlNrlGGk+GZMe73t9whw2Z9gz5qoLdqn3ONcDwkiEFU7XdrYlcDkVi5u2O0k0qhVYn6MyFfArUg4epK7BvLW/MD27PFZtquZzKkEjaK+CzHwjM0wNCFRVcovCZ0dR4Ws57C4XmZSM93rimPvJ7c5ylntMkKiLFbg8zy9FPde0WVRPsH8Keqc4vnkoTprtWN2AmdeMTfs2Y5yHgofbulWZlt2evBYDL2jHBgkccR/KstiRXUNJ4yFeEyr8LU1ycu3TuLwnk0ItoAE3GQ2euxUYt5UkxpJ2nyU0GxDOZPrarEOxt2GfqqmVq/JB4GvRjf4z3npHsyWlCskhIBXm3eScKDPCf9q9Cs4bhU7T/C2eojHrlm0aLLPu4RSs125voNmZ8gtGQkABIDIJ685Up2Sm8s6Fdca1iJHinsKYUoWhITLzUjTuTmoDJvWy6h124HEDInzVVr5rdtNm12ObtFOKGoUQ1BxFEBaLkoM0jV4cUBq6L/iB8L/AIvqhHRYfeB8LvBGWqgMa/HfdovAfuaggrobmBzZEAg4giYPYo22CF1UP5G+SAA4Yqp2o6Zd0Lqofyt8lMy7oXVQ/lb5IADXmldA+roXVQ/kb5Jv1fCn/AOKH8jfJAA7SpQ5G4u+F1UP5W+SlF3Qurh/I3yQAOHTSI6FihdVD+VvklFghdXD+VvkgAaa81Hgu+F1cP5W+S99Xwuqh/K3yQAOPWSqWi7GPxEjtBr/a6J/hQurh/K3yXv8ABh9XD+VvkgOXRLiM6EO40IUTblePyiu8eh/a6sLBC6qH8rfJObYIXVQ/lHktXBMzk5T9WRQKMEjvBpwUkCwxAa+h68F1L6uhdVD+UKM3dC6uH8rfJaqtG2853Du8k1d2AfyrcGzNbgK7Udi74XVw/lb5KQWGH1cP5W+S3Swat5AGIU0OR8buhdXD+VvkmmwQurh/K3yWTACtTSUeCwQurh/K3ySG74XVw/lb5IADcvI7/wAGF1UP5W+SUXdCP/FD+VvkgAZkRPa5G31fC6uH8rfJKy74XVw/kb5IAMBQ5fcDUi6wFHjvwPmuti74XVw/lb5Kpe9zwnwj9nD6PSHRbiOxActsz1bLKURbZbBC6uH8jfJaMKwwuqZ8rfJACuizfvA+F3gjPV3JkOww2mbWMacJgAHmFIXFAf/Z"/>
          <p:cNvSpPr>
            <a:spLocks noChangeAspect="1" noChangeArrowheads="1"/>
          </p:cNvSpPr>
          <p:nvPr/>
        </p:nvSpPr>
        <p:spPr bwMode="auto">
          <a:xfrm>
            <a:off x="77788" y="-877888"/>
            <a:ext cx="2533650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MX" sz="1800">
              <a:solidFill>
                <a:schemeClr val="tx1"/>
              </a:solidFill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2843808" cy="2127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4 Marcador de texto"/>
          <p:cNvSpPr>
            <a:spLocks noGrp="1"/>
          </p:cNvSpPr>
          <p:nvPr>
            <p:ph type="body" idx="4294967295"/>
          </p:nvPr>
        </p:nvSpPr>
        <p:spPr>
          <a:xfrm>
            <a:off x="0" y="214313"/>
            <a:ext cx="9144000" cy="10001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es-MX" altLang="es-MX" sz="3200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¿Que  significan  estas  imágenes, culturalmente hablando…?</a:t>
            </a:r>
          </a:p>
          <a:p>
            <a:pPr eaLnBrk="1" fontAlgn="auto" hangingPunct="1">
              <a:defRPr/>
            </a:pPr>
            <a:endParaRPr lang="es-MX" altLang="es-MX" dirty="0" smtClean="0">
              <a:solidFill>
                <a:schemeClr val="bg2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3558" name="Picture 9" descr="http://www.lahojadearena.com/wp-content/uploads/2011/02/masoquis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138099" cy="2211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onevyt.org.mx/cursos/cursos/mexico/contenidos/imagenes/u1/act4_cho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68052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2268217" cy="268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6 Rectángulo"/>
          <p:cNvSpPr>
            <a:spLocks noChangeArrowheads="1"/>
          </p:cNvSpPr>
          <p:nvPr/>
        </p:nvSpPr>
        <p:spPr bwMode="auto">
          <a:xfrm>
            <a:off x="285750" y="500063"/>
            <a:ext cx="87153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6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Para redondear la idea.</a:t>
            </a: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/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 </a:t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“Behind the seams mexican pointy boots”, Matehuala, SLP./VIDEO.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/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“ La Chilanga Banda” /Jaime López/ interpreta ,Café Tacuba / MUSICA.</a:t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/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“Huecanías”/ Canción Náhuatl/ interpreta Zenaida Vázquez .</a:t>
            </a:r>
            <a:br>
              <a:rPr lang="es-MX" altLang="es-MX" sz="24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</a:br>
            <a:endParaRPr lang="es-MX" altLang="es-MX" sz="2400">
              <a:solidFill>
                <a:srgbClr val="FFC000"/>
              </a:solidFill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17287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Font typeface="Wingdings 2" panose="05020102010507070707" pitchFamily="18" charset="2"/>
              <a:buNone/>
              <a:defRPr/>
            </a:pPr>
            <a:r>
              <a:rPr lang="es-MX" altLang="es-MX" sz="3200" b="1" dirty="0" smtClean="0">
                <a:solidFill>
                  <a:srgbClr val="FFC000"/>
                </a:solidFill>
                <a:latin typeface="+mj-lt"/>
                <a:ea typeface="ＭＳ Ｐゴシック" panose="020B0600070205080204" pitchFamily="34" charset="-128"/>
              </a:rPr>
              <a:t>¿QUE ENTIENDES CUANDO HABLAMOS DE </a:t>
            </a:r>
            <a:r>
              <a:rPr lang="es-MX" altLang="es-MX" sz="3200" b="1" i="1" dirty="0" smtClean="0">
                <a:solidFill>
                  <a:srgbClr val="FFC000"/>
                </a:solidFill>
                <a:latin typeface="+mj-lt"/>
                <a:ea typeface="ＭＳ Ｐゴシック" panose="020B0600070205080204" pitchFamily="34" charset="-128"/>
              </a:rPr>
              <a:t>CULTURA…?</a:t>
            </a:r>
          </a:p>
          <a:p>
            <a:pPr eaLnBrk="1" fontAlgn="auto" hangingPunct="1">
              <a:buFont typeface="Wingdings 2" panose="05020102010507070707" pitchFamily="18" charset="2"/>
              <a:buNone/>
              <a:defRPr/>
            </a:pPr>
            <a:r>
              <a:rPr lang="es-MX" altLang="es-MX" sz="4800" b="1" i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5362" name="Picture 2" descr="http://images4.wikia.nocookie.net/__cb20091105185623/sims/es/images/archive/9/9a/20091226160639!Signo_de_interrogac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1916832"/>
            <a:ext cx="1833554" cy="1724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05038"/>
            <a:ext cx="8431213" cy="3814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2411760" cy="1601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45024"/>
            <a:ext cx="2519772" cy="1679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377447" cy="1783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2016224" cy="144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28575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57192"/>
            <a:ext cx="2436862" cy="1632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13176"/>
            <a:ext cx="2280675" cy="1710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941168"/>
            <a:ext cx="2376264" cy="178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285750" y="0"/>
            <a:ext cx="8572500" cy="1125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sz="3600" dirty="0" smtClean="0">
                <a:ea typeface="ＭＳ Ｐゴシック" panose="020B0600070205080204" pitchFamily="34" charset="-128"/>
              </a:rPr>
              <a:t/>
            </a:r>
            <a:br>
              <a:rPr lang="es-MX" altLang="es-MX" sz="3600" dirty="0" smtClean="0">
                <a:ea typeface="ＭＳ Ｐゴシック" panose="020B0600070205080204" pitchFamily="34" charset="-128"/>
              </a:rPr>
            </a:br>
            <a:r>
              <a:rPr lang="es-MX" altLang="es-MX" sz="3100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Definir el término CULTURA es tan complicado como intentar definir la belleza,  la vida,  el universo, o el arte….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62488" y="1916113"/>
            <a:ext cx="3948112" cy="4465637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es-MX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Es “algo” que tiene que ver con patrones en la manera de pensar, sentir y reaccionar, se adquiere  y se transmite mediante símbolos ,y constituye el logro distintivo de la raza humana.</a:t>
            </a:r>
          </a:p>
          <a:p>
            <a:pPr eaLnBrk="1" fontAlgn="auto" hangingPunct="1">
              <a:defRPr/>
            </a:pPr>
            <a:endParaRPr lang="es-MX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8" name="Picture 2" descr="http://ninona.files.wordpress.com/2008/01/18romam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297481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0"/>
            <a:ext cx="8286750" cy="27813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2800" b="1" dirty="0" smtClean="0">
                <a:solidFill>
                  <a:srgbClr val="FFC000"/>
                </a:solidFill>
              </a:rPr>
              <a:t>Supera lo biológico, pues el hambre, la sexualidad, o los sueños, actos implícitamente biológicos, también están, inevitablemente ligados a la cultura… </a:t>
            </a: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>
              <a:latin typeface="+mn-lt"/>
            </a:endParaRPr>
          </a:p>
        </p:txBody>
      </p:sp>
      <p:pic>
        <p:nvPicPr>
          <p:cNvPr id="8195" name="Picture 4" descr="http://factoriahistorica.files.wordpress.com/2011/04/amor_sexualidad_-y_liberacion.gif?w=350&amp;h=34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8850" y="3141663"/>
            <a:ext cx="3090863" cy="3046412"/>
          </a:xfrm>
          <a:noFill/>
        </p:spPr>
      </p:pic>
      <p:pic>
        <p:nvPicPr>
          <p:cNvPr id="12292" name="Picture 4" descr="http://ieseltemple.com/imagenes/dali-sueno-caus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52936"/>
            <a:ext cx="2808312" cy="3589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5 Subtítulo"/>
          <p:cNvSpPr>
            <a:spLocks noGrp="1"/>
          </p:cNvSpPr>
          <p:nvPr>
            <p:ph type="subTitle" idx="1"/>
          </p:nvPr>
        </p:nvSpPr>
        <p:spPr>
          <a:xfrm>
            <a:off x="714375" y="549275"/>
            <a:ext cx="8077200" cy="1951038"/>
          </a:xfrm>
        </p:spPr>
        <p:txBody>
          <a:bodyPr/>
          <a:lstStyle/>
          <a:p>
            <a:pPr eaLnBrk="1" hangingPunct="1"/>
            <a:r>
              <a:rPr lang="es-MX" altLang="es-MX" sz="3900" b="1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Cada cultura interpreta a la otra, de acuerdo a su cosmovisión:</a:t>
            </a:r>
          </a:p>
          <a:p>
            <a:pPr eaLnBrk="1" hangingPunct="1"/>
            <a:endParaRPr lang="es-MX" altLang="es-MX" sz="3200" b="1" smtClean="0">
              <a:solidFill>
                <a:srgbClr val="FFC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02" name="Picture 2" descr="http://t0.gstatic.com/images?q=tbn:ANd9GcT-hMHrBY4duGd3CoiwumUpBezrO4Ee6UHeZHSLriVs5YVYbk4-U88kKs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492896"/>
            <a:ext cx="237895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4" name="Picture 4" descr="http://t1.gstatic.com/images?q=tbn:ANd9GcQ9vAe8gb_6aJZjPScHCqMxJ2v51Ic9VGuDlcj-PkaK1zUVK-QozI3zjE5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2492896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64904"/>
            <a:ext cx="324883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8" y="4797425"/>
            <a:ext cx="2982912" cy="1919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53136"/>
            <a:ext cx="2761489" cy="2071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>
              <a:latin typeface="+mn-lt"/>
            </a:endParaRPr>
          </a:p>
        </p:txBody>
      </p:sp>
      <p:sp>
        <p:nvSpPr>
          <p:cNvPr id="10243" name="5 Rectángulo"/>
          <p:cNvSpPr>
            <a:spLocks noChangeArrowheads="1"/>
          </p:cNvSpPr>
          <p:nvPr/>
        </p:nvSpPr>
        <p:spPr bwMode="auto">
          <a:xfrm>
            <a:off x="395288" y="476250"/>
            <a:ext cx="79930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6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La cultura  nos  hace específicamente humanos, racionales, críticos y moralmente comprometidos.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4286250" cy="2943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3168352" cy="4224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>
          <a:xfrm>
            <a:off x="179388" y="571500"/>
            <a:ext cx="8856662" cy="1357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altLang="es-MX" sz="2400" b="1" dirty="0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Existen más de 300 definiciones de “CULTURA”  que en los últimos cien años, han propuesto antropólogos, filósofos, historiadores, sociólogos, psicólogos  y humanistas… </a:t>
            </a:r>
            <a:r>
              <a:rPr lang="es-MX" altLang="es-MX" sz="2400" b="1" dirty="0" smtClean="0">
                <a:ea typeface="ＭＳ Ｐゴシック" panose="020B0600070205080204" pitchFamily="34" charset="-128"/>
              </a:rPr>
              <a:t/>
            </a:r>
            <a:br>
              <a:rPr lang="es-MX" altLang="es-MX" sz="2400" b="1" dirty="0" smtClean="0">
                <a:ea typeface="ＭＳ Ｐゴシック" panose="020B0600070205080204" pitchFamily="34" charset="-128"/>
              </a:rPr>
            </a:br>
            <a:endParaRPr lang="es-MX" altLang="es-MX" sz="24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9459" name="Picture 10" descr="http://2.bp.blogspot.com/-1qxFSYOtSKY/TgYWzZVV_MI/AAAAAAAABLU/z08HGGxjgm8/s1600/VINTAGE_WOMEN_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105150" cy="4635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3312368" cy="44716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>
              <a:latin typeface="+mn-lt"/>
            </a:endParaRPr>
          </a:p>
        </p:txBody>
      </p:sp>
      <p:sp>
        <p:nvSpPr>
          <p:cNvPr id="12291" name="5 Rectángulo"/>
          <p:cNvSpPr>
            <a:spLocks noChangeArrowheads="1"/>
          </p:cNvSpPr>
          <p:nvPr/>
        </p:nvSpPr>
        <p:spPr bwMode="auto">
          <a:xfrm>
            <a:off x="827088" y="836613"/>
            <a:ext cx="7745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3600" b="1">
                <a:solidFill>
                  <a:srgbClr val="FFC000"/>
                </a:solidFill>
                <a:latin typeface="Corbel" panose="020B0503020204020204" pitchFamily="34" charset="0"/>
                <a:ea typeface="ＭＳ Ｐゴシック" panose="020B0600070205080204" pitchFamily="34" charset="-128"/>
              </a:rPr>
              <a:t>Toda cultura es sincrética…</a:t>
            </a:r>
          </a:p>
        </p:txBody>
      </p:sp>
      <p:pic>
        <p:nvPicPr>
          <p:cNvPr id="12292" name="Picture 2" descr="http://adameleyendas.files.wordpress.com/2010/10/nino-fidencio-guadalup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36195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1989138"/>
            <a:ext cx="2847975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Subtítulo"/>
          <p:cNvSpPr>
            <a:spLocks noGrp="1"/>
          </p:cNvSpPr>
          <p:nvPr>
            <p:ph type="subTitle" idx="1"/>
          </p:nvPr>
        </p:nvSpPr>
        <p:spPr>
          <a:xfrm>
            <a:off x="685800" y="260350"/>
            <a:ext cx="8077200" cy="1944688"/>
          </a:xfrm>
        </p:spPr>
        <p:txBody>
          <a:bodyPr/>
          <a:lstStyle/>
          <a:p>
            <a:pPr eaLnBrk="1" hangingPunct="1"/>
            <a:r>
              <a:rPr lang="es-MX" altLang="es-MX" sz="2800" b="1" smtClean="0">
                <a:solidFill>
                  <a:srgbClr val="FFC000"/>
                </a:solidFill>
                <a:ea typeface="ＭＳ Ｐゴシック" panose="020B0600070205080204" pitchFamily="34" charset="-128"/>
              </a:rPr>
              <a:t>Cada cultura construye  patrones en la manera de pensar, sentir y reaccionar, las transmite su mayoría mediante  lenguajes o símbolos…</a:t>
            </a:r>
            <a:endParaRPr lang="es-MX" altLang="es-MX" sz="2800" b="1" smtClean="0">
              <a:solidFill>
                <a:srgbClr val="0F496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315" name="5 Rectángulo"/>
          <p:cNvSpPr>
            <a:spLocks noChangeArrowheads="1"/>
          </p:cNvSpPr>
          <p:nvPr/>
        </p:nvSpPr>
        <p:spPr bwMode="auto">
          <a:xfrm>
            <a:off x="214313" y="142875"/>
            <a:ext cx="8572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MX" sz="2800" b="1">
              <a:solidFill>
                <a:srgbClr val="FFC000"/>
              </a:solidFill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3316" name="Picture 7" descr="http://www.nlm.nih.gov/medlineplus/images/maleandfemalesymbo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20938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http://us.cdn2.123rf.com/168nwm/dudass/dudass1008/dudass100800005/7515144-simbolo-masculino-y-femenino-de-am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420938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5" descr="http://i88.photobucket.com/albums/k198/naoteprives/feminist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149725"/>
            <a:ext cx="1757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9" descr="http://4.bp.blogspot.com/-95Qf735iILs/TWYZkC-o4ZI/AAAAAAAAABI/D4_L1olowLw/s1600/simbolo+masculino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92600"/>
            <a:ext cx="173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9500"/>
            <a:ext cx="1811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349500"/>
            <a:ext cx="24034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76700"/>
            <a:ext cx="1449388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agen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9725"/>
            <a:ext cx="187325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agen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13684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521</TotalTime>
  <Words>270</Words>
  <Application>Microsoft Office PowerPoint</Application>
  <PresentationFormat>Presentación en pantalla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Century Gothic</vt:lpstr>
      <vt:lpstr>Wingdings 3</vt:lpstr>
      <vt:lpstr>Calibri</vt:lpstr>
      <vt:lpstr>Adobe Caslon Pro</vt:lpstr>
      <vt:lpstr>ＭＳ Ｐゴシック</vt:lpstr>
      <vt:lpstr>Wingdings 2</vt:lpstr>
      <vt:lpstr>Corbel</vt:lpstr>
      <vt:lpstr>Sector</vt:lpstr>
      <vt:lpstr>Presentación de PowerPoint</vt:lpstr>
      <vt:lpstr>Presentación de PowerPoint</vt:lpstr>
      <vt:lpstr> Definir el término CULTURA es tan complicado como intentar definir la belleza,  la vida,  el universo, o el arte….</vt:lpstr>
      <vt:lpstr>      Supera lo biológico, pues el hambre, la sexualidad, o los sueños, actos implícitamente biológicos, también están, inevitablemente ligados a la cultura…     </vt:lpstr>
      <vt:lpstr>Presentación de PowerPoint</vt:lpstr>
      <vt:lpstr>          </vt:lpstr>
      <vt:lpstr>Existen más de 300 definiciones de “CULTURA”  que en los últimos cien años, han propuesto antropólogos, filósofos, historiadores, sociólogos, psicólogos  y humanistas…  </vt:lpstr>
      <vt:lpstr>          </vt:lpstr>
      <vt:lpstr>Presentación de PowerPoint</vt:lpstr>
      <vt:lpstr>Presentación de PowerPoint</vt:lpstr>
      <vt:lpstr>Presentación de PowerPoint</vt:lpstr>
      <vt:lpstr>Según la UNESCO:  </vt:lpstr>
      <vt:lpstr>ALGUNOS PARADIGMAS DE LA CULTURA: .    </vt:lpstr>
      <vt:lpstr>Presentación de PowerPoint</vt:lpstr>
      <vt:lpstr>Presentación de PowerPoint</vt:lpstr>
    </vt:vector>
  </TitlesOfParts>
  <Company>CONCEJO NACIONAL PARA LA CULTURA Y LAS ARTES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Carlos E. García Martínez  Campeche, Camp. Junio 2012.</dc:title>
  <dc:creator>carlosg</dc:creator>
  <cp:lastModifiedBy>Rebeca Torres Del Castillo</cp:lastModifiedBy>
  <cp:revision>63</cp:revision>
  <dcterms:created xsi:type="dcterms:W3CDTF">2012-06-04T22:43:16Z</dcterms:created>
  <dcterms:modified xsi:type="dcterms:W3CDTF">2016-09-29T21:18:26Z</dcterms:modified>
</cp:coreProperties>
</file>